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66" r:id="rId3"/>
    <p:sldId id="257" r:id="rId4"/>
    <p:sldId id="258" r:id="rId5"/>
    <p:sldId id="270" r:id="rId6"/>
    <p:sldId id="271" r:id="rId7"/>
    <p:sldId id="272" r:id="rId8"/>
    <p:sldId id="273" r:id="rId9"/>
    <p:sldId id="274" r:id="rId10"/>
    <p:sldId id="275" r:id="rId11"/>
    <p:sldId id="277" r:id="rId12"/>
    <p:sldId id="256" r:id="rId13"/>
    <p:sldId id="276" r:id="rId14"/>
    <p:sldId id="259" r:id="rId15"/>
    <p:sldId id="260" r:id="rId16"/>
    <p:sldId id="261" r:id="rId17"/>
    <p:sldId id="262" r:id="rId18"/>
    <p:sldId id="264" r:id="rId19"/>
    <p:sldId id="263" r:id="rId20"/>
    <p:sldId id="278" r:id="rId21"/>
    <p:sldId id="265" r:id="rId22"/>
    <p:sldId id="267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10" autoAdjust="0"/>
    <p:restoredTop sz="94660"/>
  </p:normalViewPr>
  <p:slideViewPr>
    <p:cSldViewPr>
      <p:cViewPr varScale="1">
        <p:scale>
          <a:sx n="88" d="100"/>
          <a:sy n="88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5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 smtClean="0"/>
              <a:t>ВАЛОВЫЙ  </a:t>
            </a:r>
            <a:r>
              <a:rPr lang="ru-RU" sz="2000" dirty="0" smtClean="0"/>
              <a:t>ПРОДУКТ ДМИТРОВСКОГО </a:t>
            </a:r>
          </a:p>
          <a:p>
            <a:pPr>
              <a:defRPr/>
            </a:pPr>
            <a:r>
              <a:rPr lang="ru-RU" sz="2000" dirty="0" smtClean="0"/>
              <a:t>РАЙОНА ЗА 2015 г., МЛН.РУБЛЕЙ</a:t>
            </a:r>
            <a:endParaRPr lang="ru-RU" sz="2000" dirty="0"/>
          </a:p>
        </c:rich>
      </c:tx>
      <c:layout>
        <c:manualLayout>
          <c:xMode val="edge"/>
          <c:yMode val="edge"/>
          <c:x val="0.23354358963747238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9661378611066818E-2"/>
          <c:y val="0.31053787945244077"/>
          <c:w val="0.52109383202099835"/>
          <c:h val="0.684669933427943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Лист1!$A$2:$A$15</c:f>
              <c:strCache>
                <c:ptCount val="9"/>
                <c:pt idx="0">
                  <c:v>Сельское хозяйство</c:v>
                </c:pt>
                <c:pt idx="1">
                  <c:v>Дорожная деятельность</c:v>
                </c:pt>
                <c:pt idx="2">
                  <c:v>ЖКХ</c:v>
                </c:pt>
                <c:pt idx="3">
                  <c:v>Образование</c:v>
                </c:pt>
                <c:pt idx="4">
                  <c:v>Культура</c:v>
                </c:pt>
                <c:pt idx="5">
                  <c:v>Физическая культура и спорт</c:v>
                </c:pt>
                <c:pt idx="6">
                  <c:v>Социальная политика</c:v>
                </c:pt>
                <c:pt idx="7">
                  <c:v>Промышленность</c:v>
                </c:pt>
                <c:pt idx="8">
                  <c:v>Транспорт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1295.7</c:v>
                </c:pt>
                <c:pt idx="1">
                  <c:v>13.2</c:v>
                </c:pt>
                <c:pt idx="2">
                  <c:v>7.1</c:v>
                </c:pt>
                <c:pt idx="3">
                  <c:v>113.4</c:v>
                </c:pt>
                <c:pt idx="4">
                  <c:v>12.8</c:v>
                </c:pt>
                <c:pt idx="5">
                  <c:v>0.2</c:v>
                </c:pt>
                <c:pt idx="6">
                  <c:v>12.2</c:v>
                </c:pt>
                <c:pt idx="7">
                  <c:v>175.5</c:v>
                </c:pt>
                <c:pt idx="8">
                  <c:v>1.1000000000000001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График</c:v>
                </c:pt>
              </c:strCache>
            </c:strRef>
          </c:tx>
          <c:explosion val="9"/>
          <c:dLbls>
            <c:dLbl>
              <c:idx val="4"/>
              <c:delete val="1"/>
            </c:dLbl>
            <c:dLbl>
              <c:idx val="5"/>
              <c:delete val="1"/>
            </c:dLbl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 74,1%</c:v>
                </c:pt>
                <c:pt idx="1">
                  <c:v>Акцизы на нефтепродукты 12,7%</c:v>
                </c:pt>
                <c:pt idx="2">
                  <c:v>Единый налог на вменённый доход 10,8%</c:v>
                </c:pt>
                <c:pt idx="3">
                  <c:v>Госпошлина 1,7%</c:v>
                </c:pt>
                <c:pt idx="4">
                  <c:v>Единый сельскохозяйственный налог - менее 1%</c:v>
                </c:pt>
                <c:pt idx="5">
                  <c:v>Патентная система налогообложения - менее 1%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74.099999999999994</c:v>
                </c:pt>
                <c:pt idx="1">
                  <c:v>12.7</c:v>
                </c:pt>
                <c:pt idx="2">
                  <c:v>10.8</c:v>
                </c:pt>
                <c:pt idx="3">
                  <c:v>1.7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4971833381938415"/>
          <c:y val="8.4180979826834704E-3"/>
          <c:w val="0.3363927772917279"/>
          <c:h val="0.98509245435722737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Штрафы 17,9%</c:v>
                </c:pt>
                <c:pt idx="1">
                  <c:v>Доходы от реализации имущества 6,6%</c:v>
                </c:pt>
                <c:pt idx="2">
                  <c:v>Доходы от сдачи в аренду имущества 18,8%</c:v>
                </c:pt>
                <c:pt idx="3">
                  <c:v>Плата за негативное воздействие на окруж. среду 2,3%</c:v>
                </c:pt>
                <c:pt idx="4">
                  <c:v>Доходы от продажи земельных участков 4,6%</c:v>
                </c:pt>
                <c:pt idx="5">
                  <c:v>Доходы от арендной платы за земельные участки 44,3%</c:v>
                </c:pt>
                <c:pt idx="6">
                  <c:v>Прочие 5,5%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17.899999999999999</c:v>
                </c:pt>
                <c:pt idx="1">
                  <c:v>6.6</c:v>
                </c:pt>
                <c:pt idx="2">
                  <c:v>18.8</c:v>
                </c:pt>
                <c:pt idx="3">
                  <c:v>2.2999999999999998</c:v>
                </c:pt>
                <c:pt idx="4">
                  <c:v>4.5999999999999996</c:v>
                </c:pt>
                <c:pt idx="5">
                  <c:v>44.3</c:v>
                </c:pt>
                <c:pt idx="6">
                  <c:v>5.5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1.6564717604743855E-2"/>
          <c:y val="0.51313127906423051"/>
          <c:w val="0.62736427043841803"/>
          <c:h val="0.48686876141055552"/>
        </c:manualLayout>
      </c:layout>
      <c:spPr>
        <a:ln w="28575" cmpd="sng">
          <a:prstDash val="solid"/>
        </a:ln>
        <a:effectLst>
          <a:outerShdw dist="50800" sx="1000" sy="1000" algn="ctr" rotWithShape="0">
            <a:srgbClr val="000000"/>
          </a:outerShdw>
        </a:effectLst>
      </c:spPr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9994896471274407E-2"/>
          <c:y val="6.5305880759520124E-2"/>
          <c:w val="0.56832421988918103"/>
          <c:h val="0.813267585263069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График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Лист1!$A$2:$A$6</c:f>
              <c:strCache>
                <c:ptCount val="4"/>
                <c:pt idx="0">
                  <c:v>Дотации 23,4%</c:v>
                </c:pt>
                <c:pt idx="1">
                  <c:v>Субсидии 3,2%</c:v>
                </c:pt>
                <c:pt idx="2">
                  <c:v>Субвенции 73,3%</c:v>
                </c:pt>
                <c:pt idx="3">
                  <c:v>Иные межбюджетные трансферты 0,1%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23.4</c:v>
                </c:pt>
                <c:pt idx="1">
                  <c:v>3.2</c:v>
                </c:pt>
                <c:pt idx="2">
                  <c:v>73.3</c:v>
                </c:pt>
                <c:pt idx="3">
                  <c:v>0.1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40"/>
      <c:rotY val="165"/>
      <c:perspective val="0"/>
    </c:view3D>
    <c:plotArea>
      <c:layout>
        <c:manualLayout>
          <c:layoutTarget val="inner"/>
          <c:xMode val="edge"/>
          <c:yMode val="edge"/>
          <c:x val="5.1784844166355745E-2"/>
          <c:y val="7.2038161644011445E-2"/>
          <c:w val="0.70890444472987313"/>
          <c:h val="0.712459570219898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7"/>
          <c:dPt>
            <c:idx val="5"/>
            <c:explosion val="39"/>
          </c:dPt>
          <c:dPt>
            <c:idx val="7"/>
            <c:explosion val="26"/>
          </c:dPt>
          <c:dPt>
            <c:idx val="9"/>
            <c:explosion val="74"/>
          </c:dPt>
          <c:cat>
            <c:strRef>
              <c:f>Лист1!$A$2:$A$12</c:f>
              <c:strCache>
                <c:ptCount val="11"/>
                <c:pt idx="0">
                  <c:v>Общегосударственные вопросы
1</c:v>
                </c:pt>
                <c:pt idx="1">
                  <c:v>Национальная оборона
</c:v>
                </c:pt>
                <c:pt idx="2">
                  <c:v>Национальная безопасность  и правоохранительная деятельность
</c:v>
                </c:pt>
                <c:pt idx="3">
                  <c:v>Национальная экономика
</c:v>
                </c:pt>
                <c:pt idx="4">
                  <c:v>Жилищно-коммунальное хозяйство
</c:v>
                </c:pt>
                <c:pt idx="5">
                  <c:v>Образование
</c:v>
                </c:pt>
                <c:pt idx="6">
                  <c:v>Культура ,кинематография
</c:v>
                </c:pt>
                <c:pt idx="7">
                  <c:v>Социальная политика
</c:v>
                </c:pt>
                <c:pt idx="8">
                  <c:v>Физическая культура и спорт
</c:v>
                </c:pt>
                <c:pt idx="9">
                  <c:v>Обслуживание муниципального долга
</c:v>
                </c:pt>
                <c:pt idx="10">
                  <c:v>Межбюджетные трансферы общего характера 
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9</c:v>
                </c:pt>
                <c:pt idx="1">
                  <c:v>0.2</c:v>
                </c:pt>
                <c:pt idx="2">
                  <c:v>0.2</c:v>
                </c:pt>
                <c:pt idx="3">
                  <c:v>4.2</c:v>
                </c:pt>
                <c:pt idx="4">
                  <c:v>0.5</c:v>
                </c:pt>
                <c:pt idx="5">
                  <c:v>67.7</c:v>
                </c:pt>
                <c:pt idx="6">
                  <c:v>4.7</c:v>
                </c:pt>
                <c:pt idx="7">
                  <c:v>9.1</c:v>
                </c:pt>
                <c:pt idx="8">
                  <c:v>0.2</c:v>
                </c:pt>
                <c:pt idx="9">
                  <c:v>0.1</c:v>
                </c:pt>
                <c:pt idx="10">
                  <c:v>4.0999999999999996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2974388250316199"/>
          <c:y val="5.6132979335616645E-2"/>
          <c:w val="0.85541174651902463"/>
          <c:h val="0.80828519524311682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89.8</c:v>
                </c:pt>
                <c:pt idx="1">
                  <c:v>111.1</c:v>
                </c:pt>
                <c:pt idx="2">
                  <c:v>114.8</c:v>
                </c:pt>
                <c:pt idx="3">
                  <c:v>114.5</c:v>
                </c:pt>
                <c:pt idx="4">
                  <c:v>113.4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hape val="box"/>
        <c:axId val="118397568"/>
        <c:axId val="118579968"/>
        <c:axId val="121173760"/>
      </c:bar3DChart>
      <c:catAx>
        <c:axId val="118397568"/>
        <c:scaling>
          <c:orientation val="minMax"/>
        </c:scaling>
        <c:axPos val="b"/>
        <c:numFmt formatCode="General" sourceLinked="1"/>
        <c:tickLblPos val="nextTo"/>
        <c:crossAx val="118579968"/>
        <c:crosses val="autoZero"/>
        <c:auto val="1"/>
        <c:lblAlgn val="ctr"/>
        <c:lblOffset val="100"/>
      </c:catAx>
      <c:valAx>
        <c:axId val="118579968"/>
        <c:scaling>
          <c:orientation val="minMax"/>
        </c:scaling>
        <c:axPos val="l"/>
        <c:majorGridlines/>
        <c:numFmt formatCode="General" sourceLinked="1"/>
        <c:tickLblPos val="nextTo"/>
        <c:crossAx val="118397568"/>
        <c:crosses val="autoZero"/>
        <c:crossBetween val="between"/>
      </c:valAx>
      <c:serAx>
        <c:axId val="121173760"/>
        <c:scaling>
          <c:orientation val="minMax"/>
        </c:scaling>
        <c:delete val="1"/>
        <c:axPos val="b"/>
        <c:tickLblPos val="nextTo"/>
        <c:crossAx val="118579968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5756977470278274"/>
          <c:y val="4.1318268210818403E-2"/>
          <c:w val="0.71473638451443566"/>
          <c:h val="0.75396461610031806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36962</c:v>
                </c:pt>
                <c:pt idx="1">
                  <c:v>36013</c:v>
                </c:pt>
                <c:pt idx="2">
                  <c:v>38005</c:v>
                </c:pt>
                <c:pt idx="3">
                  <c:v>42582</c:v>
                </c:pt>
                <c:pt idx="4">
                  <c:v>50926</c:v>
                </c:pt>
                <c:pt idx="5">
                  <c:v>51044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hape val="box"/>
        <c:axId val="32503680"/>
        <c:axId val="32505216"/>
        <c:axId val="32201792"/>
      </c:bar3DChart>
      <c:catAx>
        <c:axId val="32503680"/>
        <c:scaling>
          <c:orientation val="minMax"/>
        </c:scaling>
        <c:axPos val="b"/>
        <c:numFmt formatCode="General" sourceLinked="1"/>
        <c:tickLblPos val="nextTo"/>
        <c:crossAx val="32505216"/>
        <c:crosses val="autoZero"/>
        <c:auto val="1"/>
        <c:lblAlgn val="ctr"/>
        <c:lblOffset val="100"/>
      </c:catAx>
      <c:valAx>
        <c:axId val="32505216"/>
        <c:scaling>
          <c:orientation val="minMax"/>
        </c:scaling>
        <c:axPos val="l"/>
        <c:majorGridlines/>
        <c:numFmt formatCode="General" sourceLinked="1"/>
        <c:tickLblPos val="nextTo"/>
        <c:crossAx val="32503680"/>
        <c:crosses val="autoZero"/>
        <c:crossBetween val="between"/>
      </c:valAx>
      <c:serAx>
        <c:axId val="32201792"/>
        <c:scaling>
          <c:orientation val="minMax"/>
        </c:scaling>
        <c:delete val="1"/>
        <c:axPos val="b"/>
        <c:tickLblPos val="nextTo"/>
        <c:crossAx val="32505216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2665211670320387"/>
          <c:y val="6.8478571939615124E-2"/>
          <c:w val="0.85541174651902463"/>
          <c:h val="0.80828519524311682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914.2</c:v>
                </c:pt>
                <c:pt idx="1">
                  <c:v>999.4</c:v>
                </c:pt>
                <c:pt idx="2">
                  <c:v>1008.5</c:v>
                </c:pt>
                <c:pt idx="3">
                  <c:v>1450.5</c:v>
                </c:pt>
                <c:pt idx="4">
                  <c:v>1295.7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hape val="box"/>
        <c:axId val="61511936"/>
        <c:axId val="61517824"/>
        <c:axId val="98267584"/>
      </c:bar3DChart>
      <c:catAx>
        <c:axId val="61511936"/>
        <c:scaling>
          <c:orientation val="minMax"/>
        </c:scaling>
        <c:axPos val="b"/>
        <c:numFmt formatCode="General" sourceLinked="1"/>
        <c:tickLblPos val="nextTo"/>
        <c:crossAx val="61517824"/>
        <c:crosses val="autoZero"/>
        <c:auto val="1"/>
        <c:lblAlgn val="ctr"/>
        <c:lblOffset val="100"/>
      </c:catAx>
      <c:valAx>
        <c:axId val="61517824"/>
        <c:scaling>
          <c:orientation val="minMax"/>
        </c:scaling>
        <c:axPos val="l"/>
        <c:majorGridlines/>
        <c:numFmt formatCode="General" sourceLinked="1"/>
        <c:tickLblPos val="nextTo"/>
        <c:crossAx val="61511936"/>
        <c:crosses val="autoZero"/>
        <c:crossBetween val="between"/>
      </c:valAx>
      <c:serAx>
        <c:axId val="98267584"/>
        <c:scaling>
          <c:orientation val="minMax"/>
        </c:scaling>
        <c:delete val="1"/>
        <c:axPos val="b"/>
        <c:tickLblPos val="nextTo"/>
        <c:crossAx val="61517824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2665211670320387"/>
          <c:y val="6.8478571939615124E-2"/>
          <c:w val="0.85541174651902463"/>
          <c:h val="0.80828519524311682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53613</c:v>
                </c:pt>
                <c:pt idx="1">
                  <c:v>47952</c:v>
                </c:pt>
                <c:pt idx="2">
                  <c:v>67404</c:v>
                </c:pt>
                <c:pt idx="3">
                  <c:v>119643</c:v>
                </c:pt>
                <c:pt idx="4">
                  <c:v>107500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hape val="box"/>
        <c:axId val="61915136"/>
        <c:axId val="61916672"/>
        <c:axId val="98269824"/>
      </c:bar3DChart>
      <c:catAx>
        <c:axId val="61915136"/>
        <c:scaling>
          <c:orientation val="minMax"/>
        </c:scaling>
        <c:axPos val="b"/>
        <c:numFmt formatCode="General" sourceLinked="1"/>
        <c:tickLblPos val="nextTo"/>
        <c:crossAx val="61916672"/>
        <c:crosses val="autoZero"/>
        <c:auto val="1"/>
        <c:lblAlgn val="ctr"/>
        <c:lblOffset val="100"/>
      </c:catAx>
      <c:valAx>
        <c:axId val="61916672"/>
        <c:scaling>
          <c:orientation val="minMax"/>
        </c:scaling>
        <c:axPos val="l"/>
        <c:majorGridlines/>
        <c:numFmt formatCode="General" sourceLinked="1"/>
        <c:tickLblPos val="nextTo"/>
        <c:crossAx val="61915136"/>
        <c:crosses val="autoZero"/>
        <c:crossBetween val="between"/>
      </c:valAx>
      <c:serAx>
        <c:axId val="98269824"/>
        <c:scaling>
          <c:orientation val="minMax"/>
        </c:scaling>
        <c:delete val="1"/>
        <c:axPos val="b"/>
        <c:tickLblPos val="nextTo"/>
        <c:crossAx val="61916672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3283564830311942"/>
          <c:y val="5.6132979335616708E-2"/>
          <c:w val="0.85541174651902463"/>
          <c:h val="0.80828519524311682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23.4</c:v>
                </c:pt>
                <c:pt idx="1">
                  <c:v>21.5</c:v>
                </c:pt>
                <c:pt idx="2" formatCode="0.0">
                  <c:v>30</c:v>
                </c:pt>
                <c:pt idx="3">
                  <c:v>33.5</c:v>
                </c:pt>
                <c:pt idx="4">
                  <c:v>35.4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hape val="box"/>
        <c:axId val="64307584"/>
        <c:axId val="64309120"/>
        <c:axId val="64297600"/>
      </c:bar3DChart>
      <c:catAx>
        <c:axId val="64307584"/>
        <c:scaling>
          <c:orientation val="minMax"/>
        </c:scaling>
        <c:axPos val="b"/>
        <c:numFmt formatCode="General" sourceLinked="1"/>
        <c:tickLblPos val="nextTo"/>
        <c:crossAx val="64309120"/>
        <c:crosses val="autoZero"/>
        <c:auto val="1"/>
        <c:lblAlgn val="ctr"/>
        <c:lblOffset val="100"/>
      </c:catAx>
      <c:valAx>
        <c:axId val="64309120"/>
        <c:scaling>
          <c:orientation val="minMax"/>
        </c:scaling>
        <c:axPos val="l"/>
        <c:majorGridlines/>
        <c:numFmt formatCode="General" sourceLinked="1"/>
        <c:tickLblPos val="nextTo"/>
        <c:crossAx val="64307584"/>
        <c:crosses val="autoZero"/>
        <c:crossBetween val="between"/>
      </c:valAx>
      <c:serAx>
        <c:axId val="64297600"/>
        <c:scaling>
          <c:orientation val="minMax"/>
        </c:scaling>
        <c:delete val="1"/>
        <c:axPos val="b"/>
        <c:tickLblPos val="nextTo"/>
        <c:crossAx val="64309120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3283564830311936"/>
          <c:y val="5.6132979335616735E-2"/>
          <c:w val="0.85541174651902463"/>
          <c:h val="0.80828519524311682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Лист1!$B$2:$B$7</c:f>
              <c:numCache>
                <c:formatCode>0.0</c:formatCode>
                <c:ptCount val="6"/>
                <c:pt idx="0" formatCode="General">
                  <c:v>45.9</c:v>
                </c:pt>
                <c:pt idx="1">
                  <c:v>179.6</c:v>
                </c:pt>
                <c:pt idx="2">
                  <c:v>290</c:v>
                </c:pt>
                <c:pt idx="3" formatCode="General">
                  <c:v>143.30000000000001</c:v>
                </c:pt>
                <c:pt idx="4" formatCode="General">
                  <c:v>108.2</c:v>
                </c:pt>
                <c:pt idx="5" formatCode="General">
                  <c:v>175.5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hape val="box"/>
        <c:axId val="64451328"/>
        <c:axId val="64452864"/>
        <c:axId val="64458752"/>
      </c:bar3DChart>
      <c:catAx>
        <c:axId val="64451328"/>
        <c:scaling>
          <c:orientation val="minMax"/>
        </c:scaling>
        <c:axPos val="b"/>
        <c:numFmt formatCode="General" sourceLinked="1"/>
        <c:tickLblPos val="nextTo"/>
        <c:crossAx val="64452864"/>
        <c:crosses val="autoZero"/>
        <c:auto val="1"/>
        <c:lblAlgn val="ctr"/>
        <c:lblOffset val="100"/>
      </c:catAx>
      <c:valAx>
        <c:axId val="64452864"/>
        <c:scaling>
          <c:orientation val="minMax"/>
        </c:scaling>
        <c:axPos val="l"/>
        <c:majorGridlines/>
        <c:numFmt formatCode="General" sourceLinked="1"/>
        <c:tickLblPos val="nextTo"/>
        <c:crossAx val="64451328"/>
        <c:crosses val="autoZero"/>
        <c:crossBetween val="between"/>
      </c:valAx>
      <c:serAx>
        <c:axId val="64458752"/>
        <c:scaling>
          <c:orientation val="minMax"/>
        </c:scaling>
        <c:delete val="1"/>
        <c:axPos val="b"/>
        <c:tickLblPos val="nextTo"/>
        <c:crossAx val="64452864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3283564830311928"/>
          <c:y val="5.6132979335616784E-2"/>
          <c:w val="0.85541174651902463"/>
          <c:h val="0.80828519524311682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169</c:v>
                </c:pt>
                <c:pt idx="1">
                  <c:v>210</c:v>
                </c:pt>
                <c:pt idx="2">
                  <c:v>182</c:v>
                </c:pt>
                <c:pt idx="3">
                  <c:v>167</c:v>
                </c:pt>
                <c:pt idx="4">
                  <c:v>179</c:v>
                </c:pt>
                <c:pt idx="5">
                  <c:v>176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306</c:v>
                </c:pt>
                <c:pt idx="1">
                  <c:v>312</c:v>
                </c:pt>
                <c:pt idx="2">
                  <c:v>283</c:v>
                </c:pt>
                <c:pt idx="3">
                  <c:v>272</c:v>
                </c:pt>
                <c:pt idx="4">
                  <c:v>238</c:v>
                </c:pt>
                <c:pt idx="5">
                  <c:v>260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hape val="box"/>
        <c:axId val="130894080"/>
        <c:axId val="130996864"/>
        <c:axId val="131416064"/>
      </c:bar3DChart>
      <c:catAx>
        <c:axId val="130894080"/>
        <c:scaling>
          <c:orientation val="minMax"/>
        </c:scaling>
        <c:axPos val="b"/>
        <c:numFmt formatCode="General" sourceLinked="1"/>
        <c:tickLblPos val="nextTo"/>
        <c:crossAx val="130996864"/>
        <c:crosses val="autoZero"/>
        <c:auto val="1"/>
        <c:lblAlgn val="ctr"/>
        <c:lblOffset val="100"/>
      </c:catAx>
      <c:valAx>
        <c:axId val="130996864"/>
        <c:scaling>
          <c:orientation val="minMax"/>
        </c:scaling>
        <c:axPos val="l"/>
        <c:majorGridlines/>
        <c:numFmt formatCode="General" sourceLinked="1"/>
        <c:tickLblPos val="nextTo"/>
        <c:crossAx val="130894080"/>
        <c:crosses val="autoZero"/>
        <c:crossBetween val="between"/>
      </c:valAx>
      <c:serAx>
        <c:axId val="131416064"/>
        <c:scaling>
          <c:orientation val="minMax"/>
        </c:scaling>
        <c:delete val="1"/>
        <c:axPos val="b"/>
        <c:tickLblPos val="nextTo"/>
        <c:crossAx val="130996864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3283564830311934"/>
          <c:y val="5.6132979335616749E-2"/>
          <c:w val="0.85541174651902463"/>
          <c:h val="0.80828519524311682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41.1</c:v>
                </c:pt>
                <c:pt idx="1">
                  <c:v>41.8</c:v>
                </c:pt>
                <c:pt idx="2">
                  <c:v>47.7</c:v>
                </c:pt>
                <c:pt idx="3">
                  <c:v>52.1</c:v>
                </c:pt>
                <c:pt idx="4">
                  <c:v>96.9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hape val="box"/>
        <c:axId val="120596352"/>
        <c:axId val="120597888"/>
        <c:axId val="118545472"/>
      </c:bar3DChart>
      <c:catAx>
        <c:axId val="120596352"/>
        <c:scaling>
          <c:orientation val="minMax"/>
        </c:scaling>
        <c:axPos val="b"/>
        <c:numFmt formatCode="General" sourceLinked="1"/>
        <c:tickLblPos val="nextTo"/>
        <c:crossAx val="120597888"/>
        <c:crosses val="autoZero"/>
        <c:auto val="1"/>
        <c:lblAlgn val="ctr"/>
        <c:lblOffset val="100"/>
      </c:catAx>
      <c:valAx>
        <c:axId val="120597888"/>
        <c:scaling>
          <c:orientation val="minMax"/>
        </c:scaling>
        <c:axPos val="l"/>
        <c:majorGridlines/>
        <c:numFmt formatCode="General" sourceLinked="1"/>
        <c:tickLblPos val="nextTo"/>
        <c:crossAx val="120596352"/>
        <c:crosses val="autoZero"/>
        <c:crossBetween val="between"/>
      </c:valAx>
      <c:serAx>
        <c:axId val="118545472"/>
        <c:scaling>
          <c:orientation val="minMax"/>
        </c:scaling>
        <c:delete val="1"/>
        <c:axPos val="b"/>
        <c:tickLblPos val="nextTo"/>
        <c:crossAx val="120597888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Безвозмездные поступления 65%</c:v>
                </c:pt>
                <c:pt idx="1">
                  <c:v>Налоговые доходы 31%</c:v>
                </c:pt>
                <c:pt idx="2">
                  <c:v>Неналоговые доходы 4%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0.65000000000000058</c:v>
                </c:pt>
                <c:pt idx="1">
                  <c:v>0.31000000000000022</c:v>
                </c:pt>
                <c:pt idx="2">
                  <c:v>4.0000000000000029E-2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3E5269-D31D-4F9F-98FF-F4F83897DB8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C62611-8CAD-4913-8802-824015764962}">
      <dgm:prSet phldrT="[Текст]" custT="1"/>
      <dgm:spPr/>
      <dgm:t>
        <a:bodyPr/>
        <a:lstStyle/>
        <a:p>
          <a:endParaRPr lang="ru-RU" sz="2800" b="1" dirty="0" smtClean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0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Программные расходы составляют  116453,3 </a:t>
          </a:r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(71,7%). Исполнение расходов планируется осуществлять в рамках 10 муниципальных программ</a:t>
          </a:r>
        </a:p>
        <a:p>
          <a:endParaRPr lang="ru-RU" sz="24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BF47A8-F8B1-4257-9D97-F28AFEE56778}" type="parTrans" cxnId="{C683804B-A8E4-4AD9-BB24-BD36E3283D21}">
      <dgm:prSet/>
      <dgm:spPr/>
      <dgm:t>
        <a:bodyPr/>
        <a:lstStyle/>
        <a:p>
          <a:endParaRPr lang="ru-RU"/>
        </a:p>
      </dgm:t>
    </dgm:pt>
    <dgm:pt modelId="{59E3C258-33ED-4CEB-9031-AC779103012B}" type="sibTrans" cxnId="{C683804B-A8E4-4AD9-BB24-BD36E3283D21}">
      <dgm:prSet/>
      <dgm:spPr/>
      <dgm:t>
        <a:bodyPr/>
        <a:lstStyle/>
        <a:p>
          <a:endParaRPr lang="ru-RU"/>
        </a:p>
      </dgm:t>
    </dgm:pt>
    <dgm:pt modelId="{E20E07A5-1C52-4886-8ABA-ACA5B54F891A}">
      <dgm:prSet phldrT="[Текст]" custT="1"/>
      <dgm:spPr/>
      <dgm:t>
        <a:bodyPr/>
        <a:lstStyle/>
        <a:p>
          <a:pPr algn="l"/>
          <a:endParaRPr lang="ru-RU" sz="1500" dirty="0" smtClean="0"/>
        </a:p>
        <a:p>
          <a:pPr algn="l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Непрограммные расходы составляют  45885,4 </a:t>
          </a:r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(28,3%) </a:t>
          </a:r>
          <a:endParaRPr lang="ru-RU" sz="1500" dirty="0"/>
        </a:p>
      </dgm:t>
    </dgm:pt>
    <dgm:pt modelId="{CEEC75F7-BBBF-49DB-9B8A-F425F0624E39}" type="parTrans" cxnId="{5B42745D-4EC6-48A7-9D43-9A8AC347A849}">
      <dgm:prSet/>
      <dgm:spPr/>
      <dgm:t>
        <a:bodyPr/>
        <a:lstStyle/>
        <a:p>
          <a:endParaRPr lang="ru-RU"/>
        </a:p>
      </dgm:t>
    </dgm:pt>
    <dgm:pt modelId="{C77D965D-1D7E-43EF-A131-FD6207A76F3E}" type="sibTrans" cxnId="{5B42745D-4EC6-48A7-9D43-9A8AC347A849}">
      <dgm:prSet/>
      <dgm:spPr/>
      <dgm:t>
        <a:bodyPr/>
        <a:lstStyle/>
        <a:p>
          <a:endParaRPr lang="ru-RU"/>
        </a:p>
      </dgm:t>
    </dgm:pt>
    <dgm:pt modelId="{2F450CC5-5D27-4841-A457-96EE10E30D99}" type="pres">
      <dgm:prSet presAssocID="{003E5269-D31D-4F9F-98FF-F4F83897DB8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962644-C295-40F7-956F-3A7250E8BA79}" type="pres">
      <dgm:prSet presAssocID="{E5C62611-8CAD-4913-8802-824015764962}" presName="parentLin" presStyleCnt="0"/>
      <dgm:spPr/>
    </dgm:pt>
    <dgm:pt modelId="{7D4B0764-447A-45C5-93F2-786B381F2DEB}" type="pres">
      <dgm:prSet presAssocID="{E5C62611-8CAD-4913-8802-824015764962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6490D150-9689-44C0-AA64-EEEAA86DE4F9}" type="pres">
      <dgm:prSet presAssocID="{E5C62611-8CAD-4913-8802-824015764962}" presName="parentText" presStyleLbl="node1" presStyleIdx="0" presStyleCnt="2" custScaleX="122747" custScaleY="463967" custLinFactNeighborX="-92287" custLinFactNeighborY="-111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6F011-9F16-428D-81FC-68F0AC8602B9}" type="pres">
      <dgm:prSet presAssocID="{E5C62611-8CAD-4913-8802-824015764962}" presName="negativeSpace" presStyleCnt="0"/>
      <dgm:spPr/>
    </dgm:pt>
    <dgm:pt modelId="{D103B936-599A-4148-9E97-BC066B0F00D6}" type="pres">
      <dgm:prSet presAssocID="{E5C62611-8CAD-4913-8802-824015764962}" presName="childText" presStyleLbl="conFgAcc1" presStyleIdx="0" presStyleCnt="2">
        <dgm:presLayoutVars>
          <dgm:bulletEnabled val="1"/>
        </dgm:presLayoutVars>
      </dgm:prSet>
      <dgm:spPr/>
    </dgm:pt>
    <dgm:pt modelId="{37E268B7-4F0F-473D-9330-0DFE515D1763}" type="pres">
      <dgm:prSet presAssocID="{59E3C258-33ED-4CEB-9031-AC779103012B}" presName="spaceBetweenRectangles" presStyleCnt="0"/>
      <dgm:spPr/>
    </dgm:pt>
    <dgm:pt modelId="{D4F0443B-9FDC-4254-87C7-7BC3C1F3B7BC}" type="pres">
      <dgm:prSet presAssocID="{E20E07A5-1C52-4886-8ABA-ACA5B54F891A}" presName="parentLin" presStyleCnt="0"/>
      <dgm:spPr/>
    </dgm:pt>
    <dgm:pt modelId="{A786B13F-6DF7-4C75-B31C-0AFC13F11801}" type="pres">
      <dgm:prSet presAssocID="{E20E07A5-1C52-4886-8ABA-ACA5B54F891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5EAEA3F9-C9D0-4AD1-96C4-A6B953909411}" type="pres">
      <dgm:prSet presAssocID="{E20E07A5-1C52-4886-8ABA-ACA5B54F891A}" presName="parentText" presStyleLbl="node1" presStyleIdx="1" presStyleCnt="2" custScaleX="122747" custScaleY="285051" custLinFactNeighborX="87399" custLinFactNeighborY="242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D2529-058E-40DF-A40A-4BA89CD0FDE9}" type="pres">
      <dgm:prSet presAssocID="{E20E07A5-1C52-4886-8ABA-ACA5B54F891A}" presName="negativeSpace" presStyleCnt="0"/>
      <dgm:spPr/>
    </dgm:pt>
    <dgm:pt modelId="{A6C25CE6-9706-4F1D-8532-F81EF117B070}" type="pres">
      <dgm:prSet presAssocID="{E20E07A5-1C52-4886-8ABA-ACA5B54F891A}" presName="childText" presStyleLbl="conFgAcc1" presStyleIdx="1" presStyleCnt="2" custLinFactY="-3868" custLinFactNeighborX="1181" custLinFactNeighborY="-100000">
        <dgm:presLayoutVars>
          <dgm:bulletEnabled val="1"/>
        </dgm:presLayoutVars>
      </dgm:prSet>
      <dgm:spPr/>
    </dgm:pt>
  </dgm:ptLst>
  <dgm:cxnLst>
    <dgm:cxn modelId="{DC28960F-C032-40B1-8EC1-6113B618A8B2}" type="presOf" srcId="{003E5269-D31D-4F9F-98FF-F4F83897DB85}" destId="{2F450CC5-5D27-4841-A457-96EE10E30D99}" srcOrd="0" destOrd="0" presId="urn:microsoft.com/office/officeart/2005/8/layout/list1"/>
    <dgm:cxn modelId="{03D2962D-FAAB-48A4-B337-CB611D317077}" type="presOf" srcId="{E5C62611-8CAD-4913-8802-824015764962}" destId="{7D4B0764-447A-45C5-93F2-786B381F2DEB}" srcOrd="0" destOrd="0" presId="urn:microsoft.com/office/officeart/2005/8/layout/list1"/>
    <dgm:cxn modelId="{A251FD4D-7D13-487C-AD22-C25D4AA8D4C8}" type="presOf" srcId="{E20E07A5-1C52-4886-8ABA-ACA5B54F891A}" destId="{5EAEA3F9-C9D0-4AD1-96C4-A6B953909411}" srcOrd="1" destOrd="0" presId="urn:microsoft.com/office/officeart/2005/8/layout/list1"/>
    <dgm:cxn modelId="{FEEA77D3-E486-46BC-A92A-9E905A9B8BA6}" type="presOf" srcId="{E20E07A5-1C52-4886-8ABA-ACA5B54F891A}" destId="{A786B13F-6DF7-4C75-B31C-0AFC13F11801}" srcOrd="0" destOrd="0" presId="urn:microsoft.com/office/officeart/2005/8/layout/list1"/>
    <dgm:cxn modelId="{C683804B-A8E4-4AD9-BB24-BD36E3283D21}" srcId="{003E5269-D31D-4F9F-98FF-F4F83897DB85}" destId="{E5C62611-8CAD-4913-8802-824015764962}" srcOrd="0" destOrd="0" parTransId="{ECBF47A8-F8B1-4257-9D97-F28AFEE56778}" sibTransId="{59E3C258-33ED-4CEB-9031-AC779103012B}"/>
    <dgm:cxn modelId="{DEE41578-E6B2-4871-816B-E87A675B22B6}" type="presOf" srcId="{E5C62611-8CAD-4913-8802-824015764962}" destId="{6490D150-9689-44C0-AA64-EEEAA86DE4F9}" srcOrd="1" destOrd="0" presId="urn:microsoft.com/office/officeart/2005/8/layout/list1"/>
    <dgm:cxn modelId="{5B42745D-4EC6-48A7-9D43-9A8AC347A849}" srcId="{003E5269-D31D-4F9F-98FF-F4F83897DB85}" destId="{E20E07A5-1C52-4886-8ABA-ACA5B54F891A}" srcOrd="1" destOrd="0" parTransId="{CEEC75F7-BBBF-49DB-9B8A-F425F0624E39}" sibTransId="{C77D965D-1D7E-43EF-A131-FD6207A76F3E}"/>
    <dgm:cxn modelId="{C2DEB0AB-D204-4C9E-AE06-B8450461EFA8}" type="presParOf" srcId="{2F450CC5-5D27-4841-A457-96EE10E30D99}" destId="{D8962644-C295-40F7-956F-3A7250E8BA79}" srcOrd="0" destOrd="0" presId="urn:microsoft.com/office/officeart/2005/8/layout/list1"/>
    <dgm:cxn modelId="{179D586E-AB60-49DB-9E10-3C7A3BB24537}" type="presParOf" srcId="{D8962644-C295-40F7-956F-3A7250E8BA79}" destId="{7D4B0764-447A-45C5-93F2-786B381F2DEB}" srcOrd="0" destOrd="0" presId="urn:microsoft.com/office/officeart/2005/8/layout/list1"/>
    <dgm:cxn modelId="{8CEAECB2-9DFE-4C2C-B638-F224CEC2D399}" type="presParOf" srcId="{D8962644-C295-40F7-956F-3A7250E8BA79}" destId="{6490D150-9689-44C0-AA64-EEEAA86DE4F9}" srcOrd="1" destOrd="0" presId="urn:microsoft.com/office/officeart/2005/8/layout/list1"/>
    <dgm:cxn modelId="{A499A3E0-81FE-4E91-9253-C3996B99495D}" type="presParOf" srcId="{2F450CC5-5D27-4841-A457-96EE10E30D99}" destId="{B3C6F011-9F16-428D-81FC-68F0AC8602B9}" srcOrd="1" destOrd="0" presId="urn:microsoft.com/office/officeart/2005/8/layout/list1"/>
    <dgm:cxn modelId="{E1965FFE-07D9-4BDF-8F7C-A3BF38DD401B}" type="presParOf" srcId="{2F450CC5-5D27-4841-A457-96EE10E30D99}" destId="{D103B936-599A-4148-9E97-BC066B0F00D6}" srcOrd="2" destOrd="0" presId="urn:microsoft.com/office/officeart/2005/8/layout/list1"/>
    <dgm:cxn modelId="{FD4C4138-9079-4CC1-B613-7DD51B43FF2B}" type="presParOf" srcId="{2F450CC5-5D27-4841-A457-96EE10E30D99}" destId="{37E268B7-4F0F-473D-9330-0DFE515D1763}" srcOrd="3" destOrd="0" presId="urn:microsoft.com/office/officeart/2005/8/layout/list1"/>
    <dgm:cxn modelId="{6CBE9D16-75E6-4711-A11C-58FA4E821CE1}" type="presParOf" srcId="{2F450CC5-5D27-4841-A457-96EE10E30D99}" destId="{D4F0443B-9FDC-4254-87C7-7BC3C1F3B7BC}" srcOrd="4" destOrd="0" presId="urn:microsoft.com/office/officeart/2005/8/layout/list1"/>
    <dgm:cxn modelId="{294F7DCE-18F0-4FAC-827B-9A9489D91E0A}" type="presParOf" srcId="{D4F0443B-9FDC-4254-87C7-7BC3C1F3B7BC}" destId="{A786B13F-6DF7-4C75-B31C-0AFC13F11801}" srcOrd="0" destOrd="0" presId="urn:microsoft.com/office/officeart/2005/8/layout/list1"/>
    <dgm:cxn modelId="{A6C66017-0D4F-4112-A04A-935F174E497B}" type="presParOf" srcId="{D4F0443B-9FDC-4254-87C7-7BC3C1F3B7BC}" destId="{5EAEA3F9-C9D0-4AD1-96C4-A6B953909411}" srcOrd="1" destOrd="0" presId="urn:microsoft.com/office/officeart/2005/8/layout/list1"/>
    <dgm:cxn modelId="{1B708709-8D10-4136-8A0E-232BE369C695}" type="presParOf" srcId="{2F450CC5-5D27-4841-A457-96EE10E30D99}" destId="{1FCD2529-058E-40DF-A40A-4BA89CD0FDE9}" srcOrd="5" destOrd="0" presId="urn:microsoft.com/office/officeart/2005/8/layout/list1"/>
    <dgm:cxn modelId="{43EC1F62-D919-426F-8CAD-B7A0F6017015}" type="presParOf" srcId="{2F450CC5-5D27-4841-A457-96EE10E30D99}" destId="{A6C25CE6-9706-4F1D-8532-F81EF117B070}" srcOrd="6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3B936-599A-4148-9E97-BC066B0F00D6}">
      <dsp:nvSpPr>
        <dsp:cNvPr id="0" name=""/>
        <dsp:cNvSpPr/>
      </dsp:nvSpPr>
      <dsp:spPr>
        <a:xfrm>
          <a:off x="0" y="2008128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0D150-9689-44C0-AA64-EEEAA86DE4F9}">
      <dsp:nvSpPr>
        <dsp:cNvPr id="0" name=""/>
        <dsp:cNvSpPr/>
      </dsp:nvSpPr>
      <dsp:spPr>
        <a:xfrm>
          <a:off x="23486" y="0"/>
          <a:ext cx="5232744" cy="21914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Программные расходы составляют  116453,3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(71,7%). Исполнение расходов планируется осуществлять в рамках 10 муниципальных программ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0462" y="106976"/>
        <a:ext cx="5018792" cy="1977456"/>
      </dsp:txXfrm>
    </dsp:sp>
    <dsp:sp modelId="{A6C25CE6-9706-4F1D-8532-F81EF117B070}">
      <dsp:nvSpPr>
        <dsp:cNvPr id="0" name=""/>
        <dsp:cNvSpPr/>
      </dsp:nvSpPr>
      <dsp:spPr>
        <a:xfrm>
          <a:off x="0" y="3356165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EA3F9-C9D0-4AD1-96C4-A6B953909411}">
      <dsp:nvSpPr>
        <dsp:cNvPr id="0" name=""/>
        <dsp:cNvSpPr/>
      </dsp:nvSpPr>
      <dsp:spPr>
        <a:xfrm>
          <a:off x="570634" y="2612388"/>
          <a:ext cx="5232744" cy="13463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Непрограммные расходы составляют  45885,4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(28,3%) </a:t>
          </a:r>
          <a:endParaRPr lang="ru-RU" sz="1500" kern="1200" dirty="0"/>
        </a:p>
      </dsp:txBody>
      <dsp:txXfrm>
        <a:off x="636357" y="2678111"/>
        <a:ext cx="5101298" cy="1214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0.20375</cdr:x>
      <cdr:y>0.46558</cdr:y>
    </cdr:from>
    <cdr:to>
      <cdr:x>0.28491</cdr:x>
      <cdr:y>0.74638</cdr:y>
    </cdr:to>
    <cdr:cxnSp macro="">
      <cdr:nvCxnSpPr>
        <cdr:cNvPr id="3" name="Прямая соединительная линия 2"/>
        <cdr:cNvCxnSpPr>
          <a:endCxn xmlns:a="http://schemas.openxmlformats.org/drawingml/2006/main" id="24" idx="1"/>
        </cdr:cNvCxnSpPr>
      </cdr:nvCxnSpPr>
      <cdr:spPr>
        <a:xfrm xmlns:a="http://schemas.openxmlformats.org/drawingml/2006/main" flipH="1">
          <a:off x="799515" y="2380294"/>
          <a:ext cx="318441" cy="143560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0.56566</cdr:x>
      <cdr:y>0.16748</cdr:y>
    </cdr:from>
    <cdr:to>
      <cdr:x>0.93939</cdr:x>
      <cdr:y>0.48568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032448" y="936104"/>
          <a:ext cx="2664296" cy="17784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 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0.25246</cdr:x>
      <cdr:y>0.49341</cdr:y>
    </cdr:from>
    <cdr:to>
      <cdr:x>0.32161</cdr:x>
      <cdr:y>0.69718</cdr:y>
    </cdr:to>
    <cdr:cxnSp macro="">
      <cdr:nvCxnSpPr>
        <cdr:cNvPr id="10" name="Прямая соединительная линия 9"/>
        <cdr:cNvCxnSpPr>
          <a:endCxn xmlns:a="http://schemas.openxmlformats.org/drawingml/2006/main" id="89" idx="1"/>
        </cdr:cNvCxnSpPr>
      </cdr:nvCxnSpPr>
      <cdr:spPr>
        <a:xfrm xmlns:a="http://schemas.openxmlformats.org/drawingml/2006/main" flipH="1">
          <a:off x="990642" y="2522572"/>
          <a:ext cx="271330" cy="10418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0.22317</cdr:x>
      <cdr:y>0.67606</cdr:y>
    </cdr:from>
    <cdr:to>
      <cdr:x>0.55332</cdr:x>
      <cdr:y>0.81159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827507" y="3456385"/>
          <a:ext cx="1224136" cy="692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900" dirty="0" smtClean="0">
              <a:solidFill>
                <a:schemeClr val="bg2">
                  <a:lumMod val="25000"/>
                </a:schemeClr>
              </a:solidFill>
            </a:rPr>
            <a:t>    Общегосударственные вопросы</a:t>
          </a:r>
          <a:r>
            <a:rPr lang="en-US" sz="900" dirty="0" smtClean="0">
              <a:solidFill>
                <a:schemeClr val="bg2">
                  <a:lumMod val="25000"/>
                </a:schemeClr>
              </a:solidFill>
            </a:rPr>
            <a:t> </a:t>
          </a:r>
          <a:r>
            <a:rPr lang="ru-RU" sz="900" dirty="0" smtClean="0"/>
            <a:t>(9%)</a:t>
          </a:r>
        </a:p>
        <a:p xmlns:a="http://schemas.openxmlformats.org/drawingml/2006/main">
          <a:r>
            <a:rPr lang="ru-RU" sz="900" dirty="0" smtClean="0"/>
            <a:t>                                                    </a:t>
          </a:r>
          <a:endParaRPr lang="ru-RU" sz="900" dirty="0"/>
        </a:p>
      </cdr:txBody>
    </cdr:sp>
  </cdr:relSizeAnchor>
  <cdr:relSizeAnchor xmlns:cdr="http://schemas.openxmlformats.org/drawingml/2006/chartDrawing">
    <cdr:from>
      <cdr:x>0.18433</cdr:x>
      <cdr:y>0.72464</cdr:y>
    </cdr:from>
    <cdr:to>
      <cdr:x>0.65042</cdr:x>
      <cdr:y>0.7971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683491" y="3600400"/>
          <a:ext cx="172819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900" dirty="0">
              <a:solidFill>
                <a:schemeClr val="bg2">
                  <a:lumMod val="25000"/>
                </a:schemeClr>
              </a:solidFill>
            </a:rPr>
            <a:t>Национальная </a:t>
          </a:r>
          <a:r>
            <a:rPr lang="ru-RU" sz="900" dirty="0" smtClean="0">
              <a:solidFill>
                <a:schemeClr val="bg2">
                  <a:lumMod val="25000"/>
                </a:schemeClr>
              </a:solidFill>
            </a:rPr>
            <a:t>оборона </a:t>
          </a:r>
          <a:r>
            <a:rPr lang="ru-RU" sz="1000" dirty="0" smtClean="0"/>
            <a:t>(0</a:t>
          </a:r>
          <a:r>
            <a:rPr lang="en-US" sz="1000" dirty="0" smtClean="0"/>
            <a:t>,2%)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0.20375</cdr:x>
      <cdr:y>0.72464</cdr:y>
    </cdr:from>
    <cdr:to>
      <cdr:x>0.631</cdr:x>
      <cdr:y>0.76812</cdr:y>
    </cdr:to>
    <cdr:sp macro="" textlink="">
      <cdr:nvSpPr>
        <cdr:cNvPr id="24" name="Скругленный прямоугольник 23"/>
        <cdr:cNvSpPr/>
      </cdr:nvSpPr>
      <cdr:spPr>
        <a:xfrm xmlns:a="http://schemas.openxmlformats.org/drawingml/2006/main">
          <a:off x="755499" y="3600400"/>
          <a:ext cx="1584176" cy="216024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0.2913</cdr:x>
      <cdr:y>0.61972</cdr:y>
    </cdr:from>
    <cdr:to>
      <cdr:x>1</cdr:x>
      <cdr:y>0.6632</cdr:y>
    </cdr:to>
    <cdr:sp macro="" textlink="">
      <cdr:nvSpPr>
        <cdr:cNvPr id="25" name="Скругленный прямоугольник 24"/>
        <cdr:cNvSpPr/>
      </cdr:nvSpPr>
      <cdr:spPr>
        <a:xfrm xmlns:a="http://schemas.openxmlformats.org/drawingml/2006/main">
          <a:off x="1080120" y="3168352"/>
          <a:ext cx="2627784" cy="222285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chemeClr val="accent1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0.26201</cdr:x>
      <cdr:y>0.62319</cdr:y>
    </cdr:from>
    <cdr:to>
      <cdr:x>0.50862</cdr:x>
      <cdr:y>0.80723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971523" y="30963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0.10665</cdr:x>
      <cdr:y>0.78261</cdr:y>
    </cdr:from>
    <cdr:to>
      <cdr:x>0.32027</cdr:x>
      <cdr:y>0.97101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395459" y="3888432"/>
          <a:ext cx="792088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800" dirty="0" smtClean="0">
              <a:solidFill>
                <a:schemeClr val="bg2">
                  <a:lumMod val="25000"/>
                </a:schemeClr>
              </a:solidFill>
            </a:rPr>
            <a:t>Национальная </a:t>
          </a:r>
          <a:r>
            <a:rPr lang="ru-RU" sz="800" dirty="0">
              <a:solidFill>
                <a:schemeClr val="bg2">
                  <a:lumMod val="25000"/>
                </a:schemeClr>
              </a:solidFill>
            </a:rPr>
            <a:t>безопасность </a:t>
          </a:r>
          <a:endParaRPr lang="en-US" sz="800" dirty="0" smtClean="0">
            <a:solidFill>
              <a:schemeClr val="bg2">
                <a:lumMod val="25000"/>
              </a:schemeClr>
            </a:solidFill>
          </a:endParaRPr>
        </a:p>
        <a:p xmlns:a="http://schemas.openxmlformats.org/drawingml/2006/main">
          <a:r>
            <a:rPr lang="ru-RU" sz="800" dirty="0" smtClean="0">
              <a:solidFill>
                <a:schemeClr val="bg2">
                  <a:lumMod val="25000"/>
                </a:schemeClr>
              </a:solidFill>
            </a:rPr>
            <a:t> </a:t>
          </a:r>
          <a:r>
            <a:rPr lang="ru-RU" sz="800" dirty="0">
              <a:solidFill>
                <a:schemeClr val="bg2">
                  <a:lumMod val="25000"/>
                </a:schemeClr>
              </a:solidFill>
            </a:rPr>
            <a:t>и правоохранительная </a:t>
          </a:r>
          <a:r>
            <a:rPr lang="ru-RU" sz="800" dirty="0" smtClean="0">
              <a:solidFill>
                <a:schemeClr val="bg2">
                  <a:lumMod val="25000"/>
                </a:schemeClr>
              </a:solidFill>
            </a:rPr>
            <a:t>деятельность</a:t>
          </a:r>
          <a:r>
            <a:rPr lang="en-US" sz="800" dirty="0" smtClean="0">
              <a:solidFill>
                <a:schemeClr val="bg2">
                  <a:lumMod val="25000"/>
                </a:schemeClr>
              </a:solidFill>
            </a:rPr>
            <a:t> </a:t>
          </a:r>
          <a:r>
            <a:rPr lang="en-US" sz="800" dirty="0" smtClean="0"/>
            <a:t>(0,2%)</a:t>
          </a:r>
          <a:endParaRPr lang="ru-RU" sz="800" dirty="0"/>
        </a:p>
      </cdr:txBody>
    </cdr:sp>
  </cdr:relSizeAnchor>
  <cdr:relSizeAnchor xmlns:cdr="http://schemas.openxmlformats.org/drawingml/2006/chartDrawing">
    <cdr:from>
      <cdr:x>0.12607</cdr:x>
      <cdr:y>0.78261</cdr:y>
    </cdr:from>
    <cdr:to>
      <cdr:x>0.66984</cdr:x>
      <cdr:y>0.84058</cdr:y>
    </cdr:to>
    <cdr:sp macro="" textlink="">
      <cdr:nvSpPr>
        <cdr:cNvPr id="30" name="Скругленный прямоугольник 29"/>
        <cdr:cNvSpPr/>
      </cdr:nvSpPr>
      <cdr:spPr>
        <a:xfrm xmlns:a="http://schemas.openxmlformats.org/drawingml/2006/main">
          <a:off x="467467" y="3888432"/>
          <a:ext cx="2016224" cy="288032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lumMod val="2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0.16491</cdr:x>
      <cdr:y>0.49296</cdr:y>
    </cdr:from>
    <cdr:to>
      <cdr:x>0.27188</cdr:x>
      <cdr:y>0.78261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 flipH="1">
          <a:off x="611483" y="2520280"/>
          <a:ext cx="396629" cy="148086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0.02897</cdr:x>
      <cdr:y>0.85507</cdr:y>
    </cdr:from>
    <cdr:to>
      <cdr:x>0.18433</cdr:x>
      <cdr:y>0.95215</cdr:y>
    </cdr:to>
    <cdr:sp macro="" textlink="">
      <cdr:nvSpPr>
        <cdr:cNvPr id="33" name="TextBox 32"/>
        <cdr:cNvSpPr txBox="1"/>
      </cdr:nvSpPr>
      <cdr:spPr>
        <a:xfrm xmlns:a="http://schemas.openxmlformats.org/drawingml/2006/main">
          <a:off x="107427" y="4248472"/>
          <a:ext cx="576064" cy="4823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900" dirty="0" smtClean="0"/>
            <a:t>Национальная </a:t>
          </a:r>
        </a:p>
        <a:p xmlns:a="http://schemas.openxmlformats.org/drawingml/2006/main">
          <a:r>
            <a:rPr lang="ru-RU" sz="900" dirty="0" smtClean="0"/>
            <a:t>экономика (4</a:t>
          </a:r>
          <a:r>
            <a:rPr lang="en-US" sz="900" dirty="0" smtClean="0"/>
            <a:t>,2%)</a:t>
          </a:r>
          <a:endParaRPr lang="ru-RU" sz="900" dirty="0"/>
        </a:p>
      </cdr:txBody>
    </cdr:sp>
  </cdr:relSizeAnchor>
  <cdr:relSizeAnchor xmlns:cdr="http://schemas.openxmlformats.org/drawingml/2006/chartDrawing">
    <cdr:from>
      <cdr:x>0.04839</cdr:x>
      <cdr:y>0.85507</cdr:y>
    </cdr:from>
    <cdr:to>
      <cdr:x>0.32027</cdr:x>
      <cdr:y>0.92754</cdr:y>
    </cdr:to>
    <cdr:sp macro="" textlink="">
      <cdr:nvSpPr>
        <cdr:cNvPr id="34" name="Скругленный прямоугольник 33"/>
        <cdr:cNvSpPr/>
      </cdr:nvSpPr>
      <cdr:spPr>
        <a:xfrm xmlns:a="http://schemas.openxmlformats.org/drawingml/2006/main">
          <a:off x="179435" y="4248472"/>
          <a:ext cx="1008112" cy="360040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chemeClr val="accent4">
              <a:lumMod val="75000"/>
            </a:schemeClr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lumMod val="2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0.08723</cdr:x>
      <cdr:y>0.46558</cdr:y>
    </cdr:from>
    <cdr:to>
      <cdr:x>0.24821</cdr:x>
      <cdr:y>0.85507</cdr:y>
    </cdr:to>
    <cdr:cxnSp macro="">
      <cdr:nvCxnSpPr>
        <cdr:cNvPr id="35" name="Прямая соединительная линия 34"/>
        <cdr:cNvCxnSpPr/>
      </cdr:nvCxnSpPr>
      <cdr:spPr>
        <a:xfrm xmlns:a="http://schemas.openxmlformats.org/drawingml/2006/main" flipH="1">
          <a:off x="342295" y="2380294"/>
          <a:ext cx="631645" cy="199132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4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0.92754</cdr:y>
    </cdr:from>
    <cdr:to>
      <cdr:x>0.56318</cdr:x>
      <cdr:y>0.98551</cdr:y>
    </cdr:to>
    <cdr:sp macro="" textlink="">
      <cdr:nvSpPr>
        <cdr:cNvPr id="38" name="TextBox 37"/>
        <cdr:cNvSpPr txBox="1"/>
      </cdr:nvSpPr>
      <cdr:spPr>
        <a:xfrm xmlns:a="http://schemas.openxmlformats.org/drawingml/2006/main">
          <a:off x="0" y="4742111"/>
          <a:ext cx="2209878" cy="2963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900" dirty="0">
              <a:solidFill>
                <a:schemeClr val="bg2">
                  <a:lumMod val="25000"/>
                </a:schemeClr>
              </a:solidFill>
            </a:rPr>
            <a:t>Жилищно-коммунальное </a:t>
          </a:r>
          <a:r>
            <a:rPr lang="ru-RU" sz="900" dirty="0" smtClean="0">
              <a:solidFill>
                <a:schemeClr val="bg2">
                  <a:lumMod val="25000"/>
                </a:schemeClr>
              </a:solidFill>
            </a:rPr>
            <a:t>хозяйство</a:t>
          </a:r>
          <a:r>
            <a:rPr lang="en-US" sz="900" dirty="0" smtClean="0">
              <a:solidFill>
                <a:schemeClr val="bg2">
                  <a:lumMod val="25000"/>
                </a:schemeClr>
              </a:solidFill>
            </a:rPr>
            <a:t>(0,</a:t>
          </a:r>
          <a:r>
            <a:rPr lang="ru-RU" sz="900" dirty="0" smtClean="0">
              <a:solidFill>
                <a:schemeClr val="bg2">
                  <a:lumMod val="25000"/>
                </a:schemeClr>
              </a:solidFill>
            </a:rPr>
            <a:t>5)</a:t>
          </a:r>
          <a:endParaRPr lang="ru-RU" sz="900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</cdr:x>
      <cdr:y>0.92754</cdr:y>
    </cdr:from>
    <cdr:to>
      <cdr:x>0.56318</cdr:x>
      <cdr:y>0.98551</cdr:y>
    </cdr:to>
    <cdr:sp macro="" textlink="">
      <cdr:nvSpPr>
        <cdr:cNvPr id="39" name="Скругленный прямоугольник 38"/>
        <cdr:cNvSpPr/>
      </cdr:nvSpPr>
      <cdr:spPr>
        <a:xfrm xmlns:a="http://schemas.openxmlformats.org/drawingml/2006/main">
          <a:off x="-5400677" y="4608512"/>
          <a:ext cx="2088232" cy="288032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lumMod val="2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0.00955</cdr:x>
      <cdr:y>0.46558</cdr:y>
    </cdr:from>
    <cdr:to>
      <cdr:x>0.2115</cdr:x>
      <cdr:y>0.92754</cdr:y>
    </cdr:to>
    <cdr:cxnSp macro="">
      <cdr:nvCxnSpPr>
        <cdr:cNvPr id="62" name="Прямая соединительная линия 61"/>
        <cdr:cNvCxnSpPr/>
      </cdr:nvCxnSpPr>
      <cdr:spPr>
        <a:xfrm xmlns:a="http://schemas.openxmlformats.org/drawingml/2006/main" flipH="1">
          <a:off x="37483" y="2380294"/>
          <a:ext cx="792441" cy="236179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0.27188</cdr:x>
      <cdr:y>0.61972</cdr:y>
    </cdr:from>
    <cdr:to>
      <cdr:x>0.54376</cdr:x>
      <cdr:y>0.82131</cdr:y>
    </cdr:to>
    <cdr:sp macro="" textlink="">
      <cdr:nvSpPr>
        <cdr:cNvPr id="64" name="TextBox 63"/>
        <cdr:cNvSpPr txBox="1"/>
      </cdr:nvSpPr>
      <cdr:spPr>
        <a:xfrm xmlns:a="http://schemas.openxmlformats.org/drawingml/2006/main">
          <a:off x="1008112" y="3168352"/>
          <a:ext cx="1008113" cy="10306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900" dirty="0"/>
            <a:t>Межбюджетные трансферы общего </a:t>
          </a:r>
          <a:r>
            <a:rPr lang="ru-RU" sz="900" dirty="0" smtClean="0"/>
            <a:t>характера(4</a:t>
          </a:r>
          <a:r>
            <a:rPr lang="en-US" sz="900" dirty="0" smtClean="0"/>
            <a:t>,1%)</a:t>
          </a:r>
          <a:endParaRPr lang="ru-RU" sz="900" dirty="0"/>
        </a:p>
      </cdr:txBody>
    </cdr:sp>
  </cdr:relSizeAnchor>
  <cdr:relSizeAnchor xmlns:cdr="http://schemas.openxmlformats.org/drawingml/2006/chartDrawing">
    <cdr:from>
      <cdr:x>0.25246</cdr:x>
      <cdr:y>0.67606</cdr:y>
    </cdr:from>
    <cdr:to>
      <cdr:x>0.77681</cdr:x>
      <cdr:y>0.71831</cdr:y>
    </cdr:to>
    <cdr:sp macro="" textlink="">
      <cdr:nvSpPr>
        <cdr:cNvPr id="89" name="Скругленный прямоугольник 88"/>
        <cdr:cNvSpPr/>
      </cdr:nvSpPr>
      <cdr:spPr>
        <a:xfrm xmlns:a="http://schemas.openxmlformats.org/drawingml/2006/main">
          <a:off x="936104" y="3456385"/>
          <a:ext cx="1944216" cy="216024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chemeClr val="accent1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0.40782</cdr:x>
      <cdr:y>0.49341</cdr:y>
    </cdr:from>
    <cdr:to>
      <cdr:x>0.45007</cdr:x>
      <cdr:y>0.61972</cdr:y>
    </cdr:to>
    <cdr:cxnSp macro="">
      <cdr:nvCxnSpPr>
        <cdr:cNvPr id="95" name="Прямая соединительная линия 94"/>
        <cdr:cNvCxnSpPr/>
      </cdr:nvCxnSpPr>
      <cdr:spPr>
        <a:xfrm xmlns:a="http://schemas.openxmlformats.org/drawingml/2006/main" flipH="1">
          <a:off x="1600256" y="2522592"/>
          <a:ext cx="165786" cy="64576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1">
              <a:lumMod val="60000"/>
              <a:lumOff val="4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0.50512</cdr:x>
      <cdr:y>0.49341</cdr:y>
    </cdr:from>
    <cdr:to>
      <cdr:x>0.54182</cdr:x>
      <cdr:y>0.536</cdr:y>
    </cdr:to>
    <cdr:cxnSp macro="">
      <cdr:nvCxnSpPr>
        <cdr:cNvPr id="99" name="Прямая соединительная линия 98"/>
        <cdr:cNvCxnSpPr/>
      </cdr:nvCxnSpPr>
      <cdr:spPr>
        <a:xfrm xmlns:a="http://schemas.openxmlformats.org/drawingml/2006/main">
          <a:off x="1982052" y="2522572"/>
          <a:ext cx="144016" cy="21776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4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0.74971</cdr:x>
      <cdr:y>0.36706</cdr:y>
    </cdr:from>
    <cdr:to>
      <cdr:x>0.96562</cdr:x>
      <cdr:y>0.4381</cdr:y>
    </cdr:to>
    <cdr:sp macro="" textlink="">
      <cdr:nvSpPr>
        <cdr:cNvPr id="118" name="Скругленный прямоугольник 117"/>
        <cdr:cNvSpPr/>
      </cdr:nvSpPr>
      <cdr:spPr>
        <a:xfrm xmlns:a="http://schemas.openxmlformats.org/drawingml/2006/main">
          <a:off x="2941792" y="1876595"/>
          <a:ext cx="847230" cy="363203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chemeClr val="accent2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0.54182</cdr:x>
      <cdr:y>0.4302</cdr:y>
    </cdr:from>
    <cdr:to>
      <cdr:x>0.73741</cdr:x>
      <cdr:y>0.4302</cdr:y>
    </cdr:to>
    <cdr:cxnSp macro="">
      <cdr:nvCxnSpPr>
        <cdr:cNvPr id="122" name="Прямая соединительная линия 121"/>
        <cdr:cNvCxnSpPr/>
      </cdr:nvCxnSpPr>
      <cdr:spPr>
        <a:xfrm xmlns:a="http://schemas.openxmlformats.org/drawingml/2006/main" flipH="1">
          <a:off x="2126068" y="2199406"/>
          <a:ext cx="767458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2">
              <a:lumMod val="40000"/>
              <a:lumOff val="6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0.4816</cdr:x>
      <cdr:y>0.45149</cdr:y>
    </cdr:from>
    <cdr:to>
      <cdr:x>0.68863</cdr:x>
      <cdr:y>0.47009</cdr:y>
    </cdr:to>
    <cdr:cxnSp macro="">
      <cdr:nvCxnSpPr>
        <cdr:cNvPr id="137" name="Прямая соединительная линия 136"/>
        <cdr:cNvCxnSpPr/>
      </cdr:nvCxnSpPr>
      <cdr:spPr>
        <a:xfrm xmlns:a="http://schemas.openxmlformats.org/drawingml/2006/main" flipH="1" flipV="1">
          <a:off x="1889750" y="2308290"/>
          <a:ext cx="812382" cy="9507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3">
              <a:lumMod val="60000"/>
              <a:lumOff val="4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0.65193</cdr:x>
      <cdr:y>0.21206</cdr:y>
    </cdr:from>
    <cdr:to>
      <cdr:x>0.88496</cdr:x>
      <cdr:y>0.39091</cdr:y>
    </cdr:to>
    <cdr:sp macro="" textlink="">
      <cdr:nvSpPr>
        <cdr:cNvPr id="140" name="TextBox 139"/>
        <cdr:cNvSpPr txBox="1"/>
      </cdr:nvSpPr>
      <cdr:spPr>
        <a:xfrm xmlns:a="http://schemas.openxmlformats.org/drawingml/2006/main">
          <a:off x="2558116" y="108415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0.57852</cdr:x>
      <cdr:y>0.29764</cdr:y>
    </cdr:from>
    <cdr:to>
      <cdr:x>0.72275</cdr:x>
      <cdr:y>0.38107</cdr:y>
    </cdr:to>
    <cdr:cxnSp macro="">
      <cdr:nvCxnSpPr>
        <cdr:cNvPr id="141" name="Прямая соединительная линия 140"/>
        <cdr:cNvCxnSpPr/>
      </cdr:nvCxnSpPr>
      <cdr:spPr>
        <a:xfrm xmlns:a="http://schemas.openxmlformats.org/drawingml/2006/main" flipH="1">
          <a:off x="2270084" y="1521707"/>
          <a:ext cx="565917" cy="42654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1">
              <a:lumMod val="60000"/>
              <a:lumOff val="4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0.453</cdr:x>
      <cdr:y>0.17451</cdr:y>
    </cdr:from>
    <cdr:to>
      <cdr:x>0.58145</cdr:x>
      <cdr:y>0.25161</cdr:y>
    </cdr:to>
    <cdr:cxnSp macro="">
      <cdr:nvCxnSpPr>
        <cdr:cNvPr id="144" name="Прямая соединительная линия 143"/>
        <cdr:cNvCxnSpPr/>
      </cdr:nvCxnSpPr>
      <cdr:spPr>
        <a:xfrm xmlns:a="http://schemas.openxmlformats.org/drawingml/2006/main" flipH="1">
          <a:off x="1777536" y="892200"/>
          <a:ext cx="504029" cy="39417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239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001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485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0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0374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92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692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690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049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60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523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715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PowerPoint1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PowerPoint2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9380"/>
            <a:ext cx="6676224" cy="980728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жители Дмитровского района!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59154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Эффективное, ответственное и прозрачное управление муниципальными финансами является базовым условием достижения стратегических целей социально-экономического развития Дмитровского района. Одной из основных задач бюджетной политики Дмитровского района является обеспечение прозрачности и открытости бюджетного процесса.</a:t>
            </a:r>
          </a:p>
          <a:p>
            <a:pPr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Для привлечения большего количества граждан района к участию в обсуждении вопросов формирования бюджета Дмитровского района и его исполнения разработан «Бюджет для граждан».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Дмитровского района, с основными характеристиками бюджета района и результатами его исполнения.</a:t>
            </a:r>
          </a:p>
          <a:p>
            <a:pPr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Дмитровского района.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Глава Дмитровского района С. А. Козин 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86776" y="0"/>
            <a:ext cx="857224" cy="10001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13777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642918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 ОБЪЕМ ПРОМЫШЛЕННОГО ПРОИЗВОДСТВА, </a:t>
            </a:r>
          </a:p>
          <a:p>
            <a:pPr algn="ctr"/>
            <a:r>
              <a:rPr lang="ru-RU" sz="2000" b="1" dirty="0" smtClean="0"/>
              <a:t>МЛН.   РУБЛЕЙ</a:t>
            </a:r>
            <a:endParaRPr lang="ru-RU" sz="2000" b="1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28596" y="1000108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428596" y="1000108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28728" y="428604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 ДИНАМИКА  ЕСТЕСТВЕННОГО ДВИЖЕНИЯ НАСЕЛЕНИЯ (РОДИЛОСЬ, УМЕРЛО</a:t>
            </a:r>
            <a:r>
              <a:rPr lang="ru-RU" sz="2000" b="1" dirty="0" smtClean="0"/>
              <a:t>),ЧЕЛОВЕК</a:t>
            </a:r>
            <a:endParaRPr lang="ru-RU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Дмитровского муниципального района </a:t>
            </a:r>
            <a:br>
              <a:rPr 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Орловской области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87091" y="1916832"/>
            <a:ext cx="381642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3200" b="1" i="1" dirty="0" smtClean="0">
                <a:solidFill>
                  <a:srgbClr val="C00000"/>
                </a:solidFill>
              </a:rPr>
              <a:t> бюджета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549546" y="3132307"/>
            <a:ext cx="2160240" cy="115212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endParaRPr lang="ru-RU" sz="2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3415183" y="3134205"/>
            <a:ext cx="2160240" cy="115212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  <a:p>
            <a:pPr algn="ctr"/>
            <a:endParaRPr lang="ru-RU" dirty="0"/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6012160" y="3140968"/>
            <a:ext cx="2160240" cy="115212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512" y="4346442"/>
            <a:ext cx="2787523" cy="2389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налоги и сборы, предусмотренные налоговым законодательством Российской Федерации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15183" y="5518415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3041268" y="4346442"/>
            <a:ext cx="2988332" cy="2389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Платежи, получаемые бюджетом в рамках отношений, нерегулируемых налоговым законодательством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17257" y="4346442"/>
            <a:ext cx="2736304" cy="2389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помощь от других бюджетов, от физических и юридических лиц, от государственных и негосударственных организаций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451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428604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 ДИНАМИКА  </a:t>
            </a:r>
            <a:r>
              <a:rPr lang="ru-RU" sz="2000" b="1" dirty="0" smtClean="0"/>
              <a:t>НАЛОГОВЫХ И НЕНАЛОГОВЫХ ДОХОДОВ</a:t>
            </a:r>
            <a:r>
              <a:rPr lang="ru-RU" sz="2000" b="1" dirty="0" smtClean="0"/>
              <a:t>, </a:t>
            </a:r>
          </a:p>
          <a:p>
            <a:pPr algn="ctr"/>
            <a:r>
              <a:rPr lang="ru-RU" sz="2000" b="1" dirty="0" smtClean="0"/>
              <a:t>МЛН.   РУБЛЕЙ</a:t>
            </a:r>
            <a:endParaRPr lang="ru-RU" sz="2000" b="1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28596" y="1000108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19256" cy="1642194"/>
          </a:xfrm>
        </p:spPr>
        <p:txBody>
          <a:bodyPr>
            <a:noAutofit/>
          </a:bodyPr>
          <a:lstStyle/>
          <a:p>
            <a:r>
              <a:rPr lang="ru-RU" sz="3400" b="1" i="1" dirty="0" smtClean="0">
                <a:solidFill>
                  <a:srgbClr val="C00000"/>
                </a:solidFill>
              </a:rPr>
              <a:t>Структура доходов</a:t>
            </a:r>
            <a:br>
              <a:rPr lang="ru-RU" sz="3400" b="1" i="1" dirty="0" smtClean="0">
                <a:solidFill>
                  <a:srgbClr val="C00000"/>
                </a:solidFill>
              </a:rPr>
            </a:br>
            <a:r>
              <a:rPr lang="ru-RU" sz="3400" b="1" i="1" dirty="0" smtClean="0">
                <a:solidFill>
                  <a:srgbClr val="C00000"/>
                </a:solidFill>
              </a:rPr>
              <a:t> районного бюджета </a:t>
            </a:r>
            <a:br>
              <a:rPr lang="ru-RU" sz="3400" b="1" i="1" dirty="0" smtClean="0">
                <a:solidFill>
                  <a:srgbClr val="C00000"/>
                </a:solidFill>
              </a:rPr>
            </a:br>
            <a:r>
              <a:rPr lang="ru-RU" sz="3400" b="1" i="1" dirty="0" smtClean="0">
                <a:solidFill>
                  <a:srgbClr val="C00000"/>
                </a:solidFill>
              </a:rPr>
              <a:t>на 2016 год</a:t>
            </a:r>
            <a:endParaRPr lang="ru-RU" sz="34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00294016"/>
              </p:ext>
            </p:extLst>
          </p:nvPr>
        </p:nvGraphicFramePr>
        <p:xfrm>
          <a:off x="539552" y="213285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915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 районного бюджета на 2016 год</a:t>
            </a:r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874031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63438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районного бюджета на 2016 год</a:t>
            </a:r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49491792"/>
              </p:ext>
            </p:extLst>
          </p:nvPr>
        </p:nvGraphicFramePr>
        <p:xfrm>
          <a:off x="467544" y="1628800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07281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в районный бюджет из других бюджетов на 2016 год</a:t>
            </a:r>
            <a:endParaRPr lang="ru-RU" sz="3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62648485"/>
              </p:ext>
            </p:extLst>
          </p:nvPr>
        </p:nvGraphicFramePr>
        <p:xfrm>
          <a:off x="539552" y="177281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58347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средства, выплачиваемые из бюджета на реализацию расходных обязательств муниципального образования Дмитровский район, то есть расходов, необходимость которых установлена муниципальными правовыми актами в соответствии с федеральными законами (законами субъекта Российской Федерации)</a:t>
            </a:r>
          </a:p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цели расходуются средства бюджета?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социальную сферу (образование, культура, социальная политика, физическая культура и спорт);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национальную экономику (сельское хозяйство, дорожная деятельность и др.);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межбюджетные трансферты в бюджеты поселений и т.д.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9084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Структура расходов районного бюджета </a:t>
            </a:r>
            <a:r>
              <a:rPr lang="en-US" sz="2800" b="1" i="1" dirty="0" smtClean="0">
                <a:solidFill>
                  <a:srgbClr val="C00000"/>
                </a:solidFill>
              </a:rPr>
              <a:t>                </a:t>
            </a:r>
            <a:r>
              <a:rPr lang="ru-RU" sz="2800" b="1" i="1" dirty="0" smtClean="0">
                <a:solidFill>
                  <a:srgbClr val="C00000"/>
                </a:solidFill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</a:rPr>
            </a:b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</a:rPr>
              <a:t>Дмитровского района на 2016 год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25693432"/>
              </p:ext>
            </p:extLst>
          </p:nvPr>
        </p:nvGraphicFramePr>
        <p:xfrm>
          <a:off x="0" y="1280160"/>
          <a:ext cx="5220072" cy="557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379"/>
                <a:gridCol w="1155693"/>
              </a:tblGrid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</a:t>
                      </a:r>
                      <a:r>
                        <a:rPr lang="ru-RU" b="1" dirty="0" smtClean="0"/>
                        <a:t>Наименование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r>
                        <a:rPr lang="ru-RU" b="1" i="0" dirty="0" smtClean="0"/>
                        <a:t>2016 год</a:t>
                      </a:r>
                    </a:p>
                  </a:txBody>
                  <a:tcPr/>
                </a:tc>
              </a:tr>
              <a:tr h="357203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Общегосударственные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14678</a:t>
                      </a:r>
                      <a:r>
                        <a:rPr lang="en-US" dirty="0" smtClean="0"/>
                        <a:t>,</a:t>
                      </a:r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57203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395</a:t>
                      </a:r>
                      <a:r>
                        <a:rPr lang="en-US" dirty="0" smtClean="0"/>
                        <a:t>,1</a:t>
                      </a:r>
                      <a:endParaRPr lang="ru-RU" dirty="0"/>
                    </a:p>
                  </a:txBody>
                  <a:tcPr/>
                </a:tc>
              </a:tr>
              <a:tr h="61699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</a:t>
                      </a:r>
                      <a:r>
                        <a:rPr lang="ru-RU" baseline="0" dirty="0" smtClean="0"/>
                        <a:t> безопасность 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и правоохранительная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300</a:t>
                      </a:r>
                      <a:endParaRPr lang="ru-RU" dirty="0"/>
                    </a:p>
                  </a:txBody>
                  <a:tcPr/>
                </a:tc>
              </a:tr>
              <a:tr h="357203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6868</a:t>
                      </a:r>
                      <a:r>
                        <a:rPr lang="en-US" dirty="0" smtClean="0"/>
                        <a:t>,8</a:t>
                      </a:r>
                      <a:endParaRPr lang="ru-RU" dirty="0"/>
                    </a:p>
                  </a:txBody>
                  <a:tcPr/>
                </a:tc>
              </a:tr>
              <a:tr h="357203">
                <a:tc>
                  <a:txBody>
                    <a:bodyPr/>
                    <a:lstStyle/>
                    <a:p>
                      <a:r>
                        <a:rPr lang="ru-RU" dirty="0" smtClean="0"/>
                        <a:t>Жилищно-коммунальное хозяйство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818</a:t>
                      </a:r>
                      <a:endParaRPr lang="ru-RU" dirty="0"/>
                    </a:p>
                  </a:txBody>
                  <a:tcPr/>
                </a:tc>
              </a:tr>
              <a:tr h="357203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109913,8</a:t>
                      </a:r>
                      <a:endParaRPr lang="ru-RU" dirty="0"/>
                    </a:p>
                  </a:txBody>
                  <a:tcPr/>
                </a:tc>
              </a:tr>
              <a:tr h="357203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 </a:t>
                      </a:r>
                      <a:r>
                        <a:rPr lang="en-US" dirty="0" smtClean="0"/>
                        <a:t>,</a:t>
                      </a:r>
                      <a:r>
                        <a:rPr lang="ru-RU" dirty="0" smtClean="0"/>
                        <a:t>кинематография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7599,7</a:t>
                      </a:r>
                      <a:endParaRPr lang="ru-RU" dirty="0"/>
                    </a:p>
                  </a:txBody>
                  <a:tcPr/>
                </a:tc>
              </a:tr>
              <a:tr h="357203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 политика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147,14</a:t>
                      </a:r>
                      <a:endParaRPr lang="ru-RU" dirty="0"/>
                    </a:p>
                  </a:txBody>
                  <a:tcPr/>
                </a:tc>
              </a:tr>
              <a:tr h="357203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</a:t>
                      </a:r>
                      <a:r>
                        <a:rPr lang="ru-RU" baseline="0" dirty="0" smtClean="0"/>
                        <a:t> культура и спорт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246,9</a:t>
                      </a:r>
                      <a:endParaRPr lang="ru-RU" dirty="0"/>
                    </a:p>
                  </a:txBody>
                  <a:tcPr/>
                </a:tc>
              </a:tr>
              <a:tr h="616990">
                <a:tc>
                  <a:txBody>
                    <a:bodyPr/>
                    <a:lstStyle/>
                    <a:p>
                      <a:r>
                        <a:rPr lang="ru-RU" dirty="0" smtClean="0"/>
                        <a:t>Обслуживание</a:t>
                      </a:r>
                      <a:r>
                        <a:rPr lang="ru-RU" baseline="0" dirty="0" smtClean="0"/>
                        <a:t> государственного и муниципального долга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150</a:t>
                      </a:r>
                      <a:r>
                        <a:rPr lang="en-US" dirty="0" smtClean="0"/>
                        <a:t>,7</a:t>
                      </a:r>
                      <a:endParaRPr lang="ru-RU" dirty="0"/>
                    </a:p>
                  </a:txBody>
                  <a:tcPr/>
                </a:tc>
              </a:tr>
              <a:tr h="612576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Межбюджетные</a:t>
                      </a:r>
                      <a:r>
                        <a:rPr lang="ru-RU" baseline="0" dirty="0" smtClean="0"/>
                        <a:t> трансферы общего характера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6652,7</a:t>
                      </a:r>
                      <a:endParaRPr lang="ru-RU" dirty="0"/>
                    </a:p>
                  </a:txBody>
                  <a:tcPr/>
                </a:tc>
              </a:tr>
              <a:tr h="352566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  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162338,7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="" xmlns:p14="http://schemas.microsoft.com/office/powerpoint/2010/main" val="4204703371"/>
              </p:ext>
            </p:extLst>
          </p:nvPr>
        </p:nvGraphicFramePr>
        <p:xfrm>
          <a:off x="5203204" y="733150"/>
          <a:ext cx="3923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165168" y="3681898"/>
            <a:ext cx="2231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Обслуживание</a:t>
            </a:r>
            <a:r>
              <a:rPr lang="en-US" sz="900" dirty="0" smtClean="0"/>
              <a:t> </a:t>
            </a:r>
            <a:r>
              <a:rPr lang="ru-RU" sz="900" dirty="0" smtClean="0"/>
              <a:t>государственного </a:t>
            </a:r>
            <a:r>
              <a:rPr lang="ru-RU" sz="900" dirty="0"/>
              <a:t>и муниципального </a:t>
            </a:r>
            <a:r>
              <a:rPr lang="ru-RU" sz="900" dirty="0" smtClean="0"/>
              <a:t>долга</a:t>
            </a:r>
            <a:r>
              <a:rPr lang="en-US" sz="900" dirty="0" smtClean="0"/>
              <a:t>(0,1)</a:t>
            </a:r>
            <a:endParaRPr lang="ru-RU" sz="900" dirty="0"/>
          </a:p>
          <a:p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43994" y="3645024"/>
            <a:ext cx="1892502" cy="360040"/>
          </a:xfrm>
          <a:prstGeom prst="round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33470" y="2458779"/>
            <a:ext cx="111561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900" dirty="0"/>
              <a:t>Социальная </a:t>
            </a:r>
            <a:r>
              <a:rPr lang="ru-RU" sz="900" dirty="0" smtClean="0"/>
              <a:t>политика</a:t>
            </a:r>
            <a:r>
              <a:rPr lang="en-US" sz="900" dirty="0" smtClean="0"/>
              <a:t>(9,1%)</a:t>
            </a:r>
            <a:endParaRPr lang="ru-RU" sz="900" dirty="0"/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319170" y="3289434"/>
            <a:ext cx="19442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/>
              <a:t>Физическая культура и </a:t>
            </a:r>
            <a:r>
              <a:rPr lang="ru-RU" sz="900" dirty="0" smtClean="0"/>
              <a:t>спорт</a:t>
            </a:r>
            <a:r>
              <a:rPr lang="en-US" sz="900" dirty="0" smtClean="0"/>
              <a:t>(0,2%)</a:t>
            </a:r>
            <a:endParaRPr lang="ru-RU" sz="900" dirty="0"/>
          </a:p>
          <a:p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383314" y="3308052"/>
            <a:ext cx="1760685" cy="222286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9170" y="2204864"/>
            <a:ext cx="18483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/>
              <a:t>Культура </a:t>
            </a:r>
            <a:r>
              <a:rPr lang="en-US" sz="900" dirty="0"/>
              <a:t>,</a:t>
            </a:r>
            <a:r>
              <a:rPr lang="ru-RU" sz="900" dirty="0" smtClean="0"/>
              <a:t>кинематография</a:t>
            </a:r>
            <a:r>
              <a:rPr lang="en-US" sz="900" dirty="0" smtClean="0"/>
              <a:t>(4,7%)</a:t>
            </a:r>
            <a:endParaRPr lang="ru-RU" sz="900" dirty="0"/>
          </a:p>
          <a:p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383314" y="2204108"/>
            <a:ext cx="1676470" cy="222286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83795" y="1556792"/>
            <a:ext cx="14131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Образование</a:t>
            </a:r>
            <a:r>
              <a:rPr lang="en-US" sz="900" dirty="0" smtClean="0"/>
              <a:t>(67,7%)</a:t>
            </a:r>
            <a:endParaRPr lang="ru-RU" sz="900" dirty="0"/>
          </a:p>
          <a:p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83795" y="1556791"/>
            <a:ext cx="1176637" cy="253915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002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термины</a:t>
            </a:r>
            <a:b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2536" y="980728"/>
            <a:ext cx="9649072" cy="587727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Бюджетная </a:t>
            </a:r>
            <a:r>
              <a:rPr lang="ru-RU" sz="1600" b="1" dirty="0">
                <a:solidFill>
                  <a:srgbClr val="C00000"/>
                </a:solidFill>
              </a:rPr>
              <a:t>система Российской Федерации </a:t>
            </a:r>
            <a:r>
              <a:rPr lang="ru-RU" sz="1600" dirty="0"/>
              <a:t>- основанная на экономических отношениях и государственном устройстве Российской Федерации, регулируемая законодательством Российской Федерации совокупность федерального бюджета, бюджетов субъектов Российской Федерации, местных бюджетов и бюджетов государственных внебюджетных </a:t>
            </a:r>
            <a:r>
              <a:rPr lang="ru-RU" sz="1600" dirty="0" smtClean="0"/>
              <a:t>фондов.</a:t>
            </a:r>
            <a:endParaRPr lang="ru-RU" sz="1600" dirty="0"/>
          </a:p>
          <a:p>
            <a:pPr algn="just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форма образования и расходования денежных средств, предназначенных для финансового обеспечения задач и функций государства и местного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самоуправления.</a:t>
            </a: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Доходы </a:t>
            </a:r>
            <a:r>
              <a:rPr lang="ru-RU" sz="1600" b="1" dirty="0">
                <a:solidFill>
                  <a:srgbClr val="C00000"/>
                </a:solidFill>
              </a:rPr>
              <a:t>бюджета </a:t>
            </a:r>
            <a:r>
              <a:rPr lang="ru-RU" sz="1600" dirty="0"/>
              <a:t>- поступающие в бюджет денежные средства, за исключением средств, являющихся в соответствии с </a:t>
            </a:r>
            <a:r>
              <a:rPr lang="ru-RU" sz="1600" dirty="0" smtClean="0"/>
              <a:t>Бюджетным </a:t>
            </a:r>
            <a:r>
              <a:rPr lang="ru-RU" sz="1600" dirty="0"/>
              <a:t>Кодексом источниками финансирования дефицита </a:t>
            </a:r>
            <a:r>
              <a:rPr lang="ru-RU" sz="1600" dirty="0" smtClean="0"/>
              <a:t>бюджета.</a:t>
            </a: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Расходы </a:t>
            </a:r>
            <a:r>
              <a:rPr lang="ru-RU" sz="1600" b="1" dirty="0">
                <a:solidFill>
                  <a:srgbClr val="C00000"/>
                </a:solidFill>
              </a:rPr>
              <a:t>бюджета </a:t>
            </a:r>
            <a:r>
              <a:rPr lang="ru-RU" sz="1600" dirty="0"/>
              <a:t>- выплачиваемые из бюджета денежные средства, за исключением средств, являющихся в соответствии с </a:t>
            </a:r>
            <a:r>
              <a:rPr lang="ru-RU" sz="1600" dirty="0" smtClean="0"/>
              <a:t>Бюджетным </a:t>
            </a:r>
            <a:r>
              <a:rPr lang="ru-RU" sz="1600" dirty="0"/>
              <a:t>Кодексом источниками финансирования дефицита </a:t>
            </a:r>
            <a:r>
              <a:rPr lang="ru-RU" sz="1600" dirty="0" smtClean="0"/>
              <a:t>бюджета.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Дефицит </a:t>
            </a:r>
            <a:r>
              <a:rPr lang="ru-RU" sz="1600" b="1" dirty="0">
                <a:solidFill>
                  <a:srgbClr val="C00000"/>
                </a:solidFill>
              </a:rPr>
              <a:t>бюджета </a:t>
            </a:r>
            <a:r>
              <a:rPr lang="ru-RU" sz="1600" dirty="0"/>
              <a:t>- превышение расходов бюджета над его </a:t>
            </a:r>
            <a:r>
              <a:rPr lang="ru-RU" sz="1600" dirty="0" smtClean="0"/>
              <a:t>доходами.</a:t>
            </a:r>
            <a:endParaRPr lang="ru-RU" sz="1600" dirty="0"/>
          </a:p>
          <a:p>
            <a:r>
              <a:rPr lang="ru-RU" sz="1600" b="1" dirty="0" smtClean="0">
                <a:solidFill>
                  <a:srgbClr val="C00000"/>
                </a:solidFill>
              </a:rPr>
              <a:t>Профицит </a:t>
            </a:r>
            <a:r>
              <a:rPr lang="ru-RU" sz="1600" b="1" dirty="0">
                <a:solidFill>
                  <a:srgbClr val="C00000"/>
                </a:solidFill>
              </a:rPr>
              <a:t>бюджета </a:t>
            </a:r>
            <a:r>
              <a:rPr lang="ru-RU" sz="1600" dirty="0"/>
              <a:t>- превышение доходов бюджета над его </a:t>
            </a:r>
            <a:r>
              <a:rPr lang="ru-RU" sz="1600" dirty="0" smtClean="0"/>
              <a:t>расходами.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Бюджетный </a:t>
            </a:r>
            <a:r>
              <a:rPr lang="ru-RU" sz="1600" b="1" dirty="0">
                <a:solidFill>
                  <a:srgbClr val="C00000"/>
                </a:solidFill>
              </a:rPr>
              <a:t>процесс </a:t>
            </a:r>
            <a:r>
              <a:rPr lang="ru-RU" sz="1600" dirty="0"/>
              <a:t>- регламентируемая законодательством </a:t>
            </a:r>
            <a:r>
              <a:rPr lang="ru-RU" sz="1600" dirty="0" smtClean="0"/>
              <a:t>РФ деятельность </a:t>
            </a:r>
            <a:r>
              <a:rPr lang="ru-RU" sz="1600" dirty="0"/>
              <a:t>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</a:t>
            </a:r>
            <a:r>
              <a:rPr lang="ru-RU" sz="1600" dirty="0" smtClean="0"/>
              <a:t>отчетности.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Текущий финансовый год </a:t>
            </a:r>
            <a:r>
              <a:rPr lang="ru-RU" sz="1600" dirty="0" smtClean="0"/>
              <a:t>– год, в котором осуществляется исполнение бюджета, составление и рассмотрение проекта бюджета на очередной финансовый год и (или) плановый период.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Очередной финансовый год </a:t>
            </a:r>
            <a:r>
              <a:rPr lang="ru-RU" sz="1600" dirty="0" smtClean="0"/>
              <a:t>– год, следующий за текущим финансовым годом.</a:t>
            </a:r>
          </a:p>
          <a:p>
            <a:r>
              <a:rPr lang="ru-RU" sz="1600" dirty="0" smtClean="0"/>
              <a:t>Плановый период – два года за очередным финансовым годом.</a:t>
            </a:r>
          </a:p>
          <a:p>
            <a:r>
              <a:rPr lang="ru-RU" sz="1600" dirty="0" smtClean="0"/>
              <a:t>Отчетный финансовый год – год, предшествующий текущему финансовому году.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6206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428596" y="1000108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28728" y="428604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 ДИНАМИКА  РАСХОДОВ НА ОБРАЗОВАНИЕ, </a:t>
            </a:r>
          </a:p>
          <a:p>
            <a:pPr algn="ctr"/>
            <a:r>
              <a:rPr lang="ru-RU" sz="2000" b="1" dirty="0" smtClean="0"/>
              <a:t>МЛН.   РУБЛЕЙ</a:t>
            </a:r>
            <a:endParaRPr lang="ru-RU" sz="20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районного бюджета Дмитровского района на 2016 год</a:t>
            </a:r>
            <a:b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16716" cy="5472608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расходов 162338,7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</a:t>
            </a:r>
          </a:p>
          <a:p>
            <a:r>
              <a:rPr lang="ru-RU" dirty="0" err="1" smtClean="0"/>
              <a:t>Ис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03636624"/>
              </p:ext>
            </p:extLst>
          </p:nvPr>
        </p:nvGraphicFramePr>
        <p:xfrm>
          <a:off x="-31082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895537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районного бюджета Дмитровского района на 2016 год</a:t>
            </a:r>
            <a:endParaRPr lang="ru-RU" sz="3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30531639"/>
              </p:ext>
            </p:extLst>
          </p:nvPr>
        </p:nvGraphicFramePr>
        <p:xfrm>
          <a:off x="-36512" y="1367790"/>
          <a:ext cx="9289032" cy="5809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8592"/>
                <a:gridCol w="1224136"/>
                <a:gridCol w="1296144"/>
                <a:gridCol w="1440160"/>
              </a:tblGrid>
              <a:tr h="795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средств районного бюджета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средств областного бюджета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программы, итого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116453,3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52685,2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63768,1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«Образование в Дмитровском районе Орловской области»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107335,5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43567,4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63768,1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«Физическая культура и спорт в Дмитровском районе Орловской области»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Дмитровского района Орловской области «Молодежь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Дмитровщины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6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 и регулирование рынков сельскохозяйственной продукции, сырья и продовольствия в Дмитровском районе Орловской  области»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6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«Совершенствование системы профилактики правонарушений и усиление борьбы с преступностью в Дмитровском районе»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«Развитие культуры Дмитровского района Орловской области»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7207,2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7207,2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,Муниципальная программа «Развитие архивного дела в Дмитровском районе Орловской области»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«Развитие предпринимательства и деловой активности в Дмитровском районе Орловской области»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«Устойчивое развитие сельских территорий Дмитровского района Орловской области»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«Обеспечение безопасности дорожного движения в Дмитровском районе»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53815" algn="l"/>
                          <a:tab pos="4038600" algn="l"/>
                          <a:tab pos="5940425" algn="r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14735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а поселений район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95262"/>
            <a:ext cx="6286500" cy="64674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3108" y="785794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Контактная информация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71736" y="1285860"/>
          <a:ext cx="3786214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0297"/>
                <a:gridCol w="153591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Отделы администрации Дмитровского района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Орловской области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Телефон</a:t>
                      </a:r>
                    </a:p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Код 8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(48649)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Финансовый отдел Дмитровского </a:t>
                      </a:r>
                      <a:r>
                        <a:rPr lang="ru-RU" sz="1000" dirty="0" smtClean="0"/>
                        <a:t>района Орловской области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2-14-43, 2-15-64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Отдел по экономике, предпринимательству,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baseline="0" dirty="0" smtClean="0"/>
                        <a:t>    труду </a:t>
                      </a:r>
                      <a:r>
                        <a:rPr lang="ru-RU" sz="1000" baseline="0" dirty="0" smtClean="0"/>
                        <a:t>и торговле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2-12-43, 2-14-58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Отдел сельского хозяйства и продовольствия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2-14-85, 2-12-72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5812395"/>
              </p:ext>
            </p:extLst>
          </p:nvPr>
        </p:nvGraphicFramePr>
        <p:xfrm>
          <a:off x="19050" y="39688"/>
          <a:ext cx="9124950" cy="6846887"/>
        </p:xfrm>
        <a:graphic>
          <a:graphicData uri="http://schemas.openxmlformats.org/presentationml/2006/ole">
            <p:oleObj spid="_x0000_s1045" name="Презентация" r:id="rId3" imgW="9162237" imgH="6870020" progId="PowerPoint.Show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25341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99167199"/>
              </p:ext>
            </p:extLst>
          </p:nvPr>
        </p:nvGraphicFramePr>
        <p:xfrm>
          <a:off x="19050" y="39688"/>
          <a:ext cx="9028113" cy="6769100"/>
        </p:xfrm>
        <a:graphic>
          <a:graphicData uri="http://schemas.openxmlformats.org/presentationml/2006/ole">
            <p:oleObj spid="_x0000_s2070" name="Презентация" r:id="rId3" imgW="4503558" imgH="3378580" progId="PowerPoint.Show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11384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571472" y="142852"/>
          <a:ext cx="8215370" cy="642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428596" y="1000108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3108" y="571480"/>
            <a:ext cx="4941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ОБРАБАТЫВАЕМАЯ</a:t>
            </a:r>
            <a:r>
              <a:rPr lang="ru-RU" b="1" dirty="0" smtClean="0"/>
              <a:t>      </a:t>
            </a:r>
            <a:r>
              <a:rPr lang="ru-RU" sz="2000" b="1" dirty="0" smtClean="0"/>
              <a:t>ПЛОЩАДЬ,    ГА</a:t>
            </a:r>
            <a:endParaRPr lang="ru-RU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428596" y="1000108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28728" y="642918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ВАЛОВАЯ  ПРОДУКЦИЯ СЕЛЬСКОГО ХОЗЯЙСТВА, </a:t>
            </a:r>
          </a:p>
          <a:p>
            <a:pPr algn="ctr"/>
            <a:r>
              <a:rPr lang="ru-RU" sz="2000" b="1" dirty="0" smtClean="0"/>
              <a:t>МЛН. РУБЛЕЙ</a:t>
            </a:r>
            <a:endParaRPr lang="ru-RU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642918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mtClean="0"/>
              <a:t>ВАЛОВОЕ  </a:t>
            </a:r>
            <a:r>
              <a:rPr lang="ru-RU" sz="2000" b="1" dirty="0" smtClean="0"/>
              <a:t>ПРОИЗВОДСТВО  ЗЕРНА, </a:t>
            </a:r>
          </a:p>
          <a:p>
            <a:pPr algn="ctr"/>
            <a:r>
              <a:rPr lang="ru-RU" sz="2000" b="1" dirty="0" smtClean="0"/>
              <a:t>ТОНН</a:t>
            </a:r>
            <a:endParaRPr lang="ru-RU" sz="2000" b="1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28596" y="1000108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642918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СРЕДНЯЯ     УРОЖАЙНОСТЬ, </a:t>
            </a:r>
          </a:p>
          <a:p>
            <a:pPr algn="ctr"/>
            <a:r>
              <a:rPr lang="ru-RU" sz="2000" b="1" dirty="0" smtClean="0"/>
              <a:t>Ц/ГА</a:t>
            </a:r>
            <a:endParaRPr lang="ru-RU" sz="2000" b="1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28596" y="1000108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996</Words>
  <Application>Microsoft Office PowerPoint</Application>
  <PresentationFormat>Экран (4:3)</PresentationFormat>
  <Paragraphs>167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Презентация</vt:lpstr>
      <vt:lpstr>Уважаемые жители Дмитровского района!</vt:lpstr>
      <vt:lpstr> Основные термины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Доходы бюджета Дмитровского муниципального района  Орловской области</vt:lpstr>
      <vt:lpstr>Слайд 13</vt:lpstr>
      <vt:lpstr>Структура доходов  районного бюджета  на 2016 год</vt:lpstr>
      <vt:lpstr>Налоговые доходы районного бюджета на 2016 год</vt:lpstr>
      <vt:lpstr>Неналоговые доходы районного бюджета на 2016 год</vt:lpstr>
      <vt:lpstr>Безвозмездные поступления в районный бюджет из других бюджетов на 2016 год</vt:lpstr>
      <vt:lpstr>Расходы бюджета</vt:lpstr>
      <vt:lpstr>Структура расходов районного бюджета                   Дмитровского района на 2016 год</vt:lpstr>
      <vt:lpstr>Слайд 20</vt:lpstr>
      <vt:lpstr>Структура расходов районного бюджета Дмитровского района на 2016 год </vt:lpstr>
      <vt:lpstr>Муниципальные программы районного бюджета Дмитровского района на 2016 год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Доходы бюджета Дмитровского муниципального района Орловской области</dc:title>
  <dc:creator>User</dc:creator>
  <cp:lastModifiedBy>Fin6</cp:lastModifiedBy>
  <cp:revision>52</cp:revision>
  <dcterms:created xsi:type="dcterms:W3CDTF">2016-11-26T09:02:19Z</dcterms:created>
  <dcterms:modified xsi:type="dcterms:W3CDTF">2016-11-29T06:50:29Z</dcterms:modified>
</cp:coreProperties>
</file>