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89" r:id="rId33"/>
    <p:sldId id="286" r:id="rId34"/>
    <p:sldId id="28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5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26603-A3A9-42CD-9107-650CC25E8869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A2BCB-631A-4BE3-B300-9B96DFD16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A2BCB-631A-4BE3-B300-9B96DFD1688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0036C-145B-40D8-A4F4-C358CA916575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51C6-6A5A-4A50-9EF8-AC36EAFE0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857364"/>
            <a:ext cx="8229600" cy="242889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+mn-lt"/>
                <a:cs typeface="Times New Roman" pitchFamily="18" charset="0"/>
              </a:rPr>
              <a:t>Презентация инвестиционной привлекательности муниципального образования </a:t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>Дмитровский район Орловской области </a:t>
            </a:r>
            <a:br>
              <a:rPr lang="ru-RU" sz="2400" b="1" dirty="0" smtClean="0"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latin typeface="+mn-lt"/>
                <a:cs typeface="Times New Roman" pitchFamily="18" charset="0"/>
              </a:rPr>
              <a:t>«Территории роста»</a:t>
            </a:r>
            <a:endParaRPr lang="ru-RU" sz="2400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42852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1736" y="28572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Источники, водные бассейны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928670"/>
            <a:ext cx="80724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</a:t>
            </a:r>
            <a:r>
              <a:rPr lang="ru-RU" dirty="0" smtClean="0"/>
              <a:t>Территория района находится на водоразделе рек Волги и Днепра. </a:t>
            </a:r>
            <a:r>
              <a:rPr lang="ru-RU" dirty="0"/>
              <a:t>Реки района относятся к разным водным бассейнам и текут они в разных направлениях</a:t>
            </a:r>
            <a:r>
              <a:rPr lang="ru-RU" dirty="0" smtClean="0"/>
              <a:t>. </a:t>
            </a:r>
            <a:r>
              <a:rPr lang="ru-RU" dirty="0"/>
              <a:t>Вся территория района принадлежит водосбору реки </a:t>
            </a:r>
            <a:r>
              <a:rPr lang="ru-RU" dirty="0" err="1"/>
              <a:t>Нерусса</a:t>
            </a:r>
            <a:r>
              <a:rPr lang="ru-RU" dirty="0"/>
              <a:t>, а также их притоков - </a:t>
            </a:r>
            <a:r>
              <a:rPr lang="ru-RU" dirty="0" err="1"/>
              <a:t>Несса</a:t>
            </a:r>
            <a:r>
              <a:rPr lang="ru-RU" dirty="0"/>
              <a:t>, </a:t>
            </a:r>
            <a:r>
              <a:rPr lang="ru-RU" dirty="0" err="1"/>
              <a:t>Локны</a:t>
            </a:r>
            <a:r>
              <a:rPr lang="ru-RU" dirty="0"/>
              <a:t>, </a:t>
            </a:r>
            <a:r>
              <a:rPr lang="ru-RU" dirty="0" err="1"/>
              <a:t>Неживка</a:t>
            </a:r>
            <a:r>
              <a:rPr lang="ru-RU" dirty="0"/>
              <a:t>, </a:t>
            </a:r>
            <a:r>
              <a:rPr lang="ru-RU" dirty="0" err="1"/>
              <a:t>Локна</a:t>
            </a:r>
            <a:r>
              <a:rPr lang="ru-RU" dirty="0"/>
              <a:t>, </a:t>
            </a:r>
            <a:r>
              <a:rPr lang="ru-RU" dirty="0" err="1"/>
              <a:t>Расторог</a:t>
            </a:r>
            <a:r>
              <a:rPr lang="ru-RU" dirty="0"/>
              <a:t>. Все эти речки несудоходны. Глубина их колеблется от 0,4 до 2 метров, а ширина от 1 метра до 7 метров. Имеется 58 прудов площадью 584 га. Общая площадь их – 256 га</a:t>
            </a:r>
            <a:r>
              <a:rPr lang="ru-RU" dirty="0" smtClean="0"/>
              <a:t>. </a:t>
            </a:r>
            <a:r>
              <a:rPr lang="ru-RU" dirty="0"/>
              <a:t>Средняя скорость течения рек колеблется в пределах от 0,3 до 0,8 метр/сек.</a:t>
            </a:r>
          </a:p>
          <a:p>
            <a:r>
              <a:rPr lang="ru-RU" dirty="0"/>
              <a:t>Вода умеренно жесткая, используется для хозяйственных целей.</a:t>
            </a:r>
          </a:p>
          <a:p>
            <a:r>
              <a:rPr lang="ru-RU" dirty="0" smtClean="0"/>
              <a:t>      Район </a:t>
            </a:r>
            <a:r>
              <a:rPr lang="ru-RU" dirty="0"/>
              <a:t>располагает значительными ресурсами подземных вод, на которых базируется хозяйственно-питьевое водоснабжение.</a:t>
            </a:r>
          </a:p>
          <a:p>
            <a:r>
              <a:rPr lang="ru-RU" dirty="0"/>
              <a:t>Территория </a:t>
            </a:r>
            <a:r>
              <a:rPr lang="ru-RU" dirty="0" smtClean="0"/>
              <a:t> района </a:t>
            </a:r>
            <a:r>
              <a:rPr lang="ru-RU" dirty="0"/>
              <a:t>находится на сочленении Московского и </a:t>
            </a:r>
            <a:r>
              <a:rPr lang="ru-RU" dirty="0" err="1"/>
              <a:t>Днепрово-Донецкого</a:t>
            </a:r>
            <a:r>
              <a:rPr lang="ru-RU" dirty="0"/>
              <a:t> артезианских бассейнов.</a:t>
            </a:r>
          </a:p>
          <a:p>
            <a:r>
              <a:rPr lang="ru-RU" sz="1600" dirty="0" smtClean="0"/>
              <a:t>  </a:t>
            </a:r>
            <a:r>
              <a:rPr lang="ru-RU" dirty="0" smtClean="0"/>
              <a:t>      </a:t>
            </a:r>
            <a:endParaRPr lang="ru-RU" dirty="0"/>
          </a:p>
        </p:txBody>
      </p:sp>
      <p:pic>
        <p:nvPicPr>
          <p:cNvPr id="8" name="Рисунок 7" descr="image 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4286256"/>
            <a:ext cx="3286148" cy="214314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42852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4744" y="428604"/>
            <a:ext cx="148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Зоны отдыха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71670" y="1000108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Охотохозяйство</a:t>
            </a:r>
            <a:r>
              <a:rPr lang="ru-RU" dirty="0" smtClean="0"/>
              <a:t>, база отдыха «</a:t>
            </a:r>
            <a:r>
              <a:rPr lang="ru-RU" dirty="0" err="1" smtClean="0"/>
              <a:t>Селькин</a:t>
            </a:r>
            <a:r>
              <a:rPr lang="ru-RU" dirty="0" smtClean="0"/>
              <a:t> пруд» </a:t>
            </a:r>
            <a:endParaRPr lang="ru-RU" dirty="0"/>
          </a:p>
        </p:txBody>
      </p:sp>
      <p:pic>
        <p:nvPicPr>
          <p:cNvPr id="5" name="Рисунок 4" descr="Селькин пруд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571612"/>
            <a:ext cx="3143272" cy="2071702"/>
          </a:xfrm>
          <a:prstGeom prst="round2Diag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Рисунок 5" descr="Охот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571612"/>
            <a:ext cx="3214710" cy="2071702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Селькин пруд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86190"/>
            <a:ext cx="3143272" cy="214314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Селькин пруд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3714752"/>
            <a:ext cx="3214710" cy="2214578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Селькин пруд 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050" y="2214554"/>
            <a:ext cx="3071834" cy="214314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500694" y="5500702"/>
            <a:ext cx="161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Зарыбление пруда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42852"/>
            <a:ext cx="6286500" cy="6500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66" y="285728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Историко-культурный потенциал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14678" y="1500174"/>
            <a:ext cx="217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Исторические места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1857364"/>
            <a:ext cx="7500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 территории района находятся 53  захоронения советских воинов, погибших в годы Великой Отечественной Войны 1941-1945 годов</a:t>
            </a:r>
            <a:endParaRPr lang="ru-RU" dirty="0"/>
          </a:p>
        </p:txBody>
      </p:sp>
      <p:pic>
        <p:nvPicPr>
          <p:cNvPr id="6" name="Рисунок 5" descr="Захоронение в Дмитровск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500306"/>
            <a:ext cx="3286148" cy="250033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Захоронение Горбуновское кладбищ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2500306"/>
            <a:ext cx="3286148" cy="250033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14414" y="2571744"/>
            <a:ext cx="214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Захоронение  в г.Дмитровске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500694" y="2643182"/>
            <a:ext cx="2833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Захоронение на кладбище </a:t>
            </a:r>
            <a:r>
              <a:rPr lang="ru-RU" sz="1200" dirty="0" err="1" smtClean="0"/>
              <a:t>д.Горбуновка</a:t>
            </a:r>
            <a:endParaRPr lang="ru-RU" sz="1200" dirty="0"/>
          </a:p>
        </p:txBody>
      </p:sp>
      <p:pic>
        <p:nvPicPr>
          <p:cNvPr id="11" name="Рисунок 10" descr="Захоронение Новоалексеевский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3714752"/>
            <a:ext cx="2357454" cy="2928958"/>
          </a:xfrm>
          <a:prstGeom prst="trapezoid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14348" y="785794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Объекты культурного наследия на территории района представлены памятниками истории, архитектуры и археологии.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071802" y="6143644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FF00"/>
                </a:solidFill>
              </a:rPr>
              <a:t>Памятник Дмитровским партизанам </a:t>
            </a:r>
            <a:r>
              <a:rPr lang="ru-RU" sz="1200" dirty="0" err="1" smtClean="0">
                <a:solidFill>
                  <a:srgbClr val="FFFF00"/>
                </a:solidFill>
              </a:rPr>
              <a:t>п.Новоалексеевский</a:t>
            </a:r>
            <a:endParaRPr lang="ru-RU" sz="1200" dirty="0">
              <a:solidFill>
                <a:srgbClr val="FFFF00"/>
              </a:solidFill>
            </a:endParaRPr>
          </a:p>
        </p:txBody>
      </p:sp>
      <p:pic>
        <p:nvPicPr>
          <p:cNvPr id="13" name="Рисунок 12" descr="Улица Братье Овинниковых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4857760"/>
            <a:ext cx="2286016" cy="178595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95262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18" y="357166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Памятники архитектуры и градостроительства</a:t>
            </a:r>
            <a:endParaRPr lang="ru-RU" dirty="0"/>
          </a:p>
        </p:txBody>
      </p:sp>
      <p:pic>
        <p:nvPicPr>
          <p:cNvPr id="4" name="Рисунок 3" descr="1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857232"/>
            <a:ext cx="3357586" cy="235745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Храм с.Кошелёво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500438"/>
            <a:ext cx="3357586" cy="235745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28662" y="928670"/>
            <a:ext cx="261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Храм Дмитрия </a:t>
            </a:r>
            <a:r>
              <a:rPr lang="ru-RU" sz="1200" dirty="0" err="1" smtClean="0"/>
              <a:t>Солунского</a:t>
            </a:r>
            <a:r>
              <a:rPr lang="ru-RU" sz="1200" dirty="0" smtClean="0"/>
              <a:t>  </a:t>
            </a:r>
            <a:r>
              <a:rPr lang="ru-RU" sz="1200" dirty="0" err="1" smtClean="0"/>
              <a:t>с.Морево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3571876"/>
            <a:ext cx="3853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Храм  Покрова Пресвятой Богородицы </a:t>
            </a:r>
            <a:r>
              <a:rPr lang="ru-RU" sz="1200" dirty="0" err="1" smtClean="0"/>
              <a:t>с.Кошелёво</a:t>
            </a:r>
            <a:endParaRPr lang="ru-RU" sz="1200" dirty="0"/>
          </a:p>
        </p:txBody>
      </p:sp>
      <p:pic>
        <p:nvPicPr>
          <p:cNvPr id="8" name="Рисунок 7" descr="Храм Обратеево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885825"/>
            <a:ext cx="3309934" cy="2328861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286380" y="928670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Храм Николая Чудотворца </a:t>
            </a:r>
            <a:r>
              <a:rPr lang="ru-RU" sz="1200" dirty="0" err="1" smtClean="0"/>
              <a:t>с.Обратеево</a:t>
            </a:r>
            <a:endParaRPr lang="ru-RU" sz="1200" dirty="0"/>
          </a:p>
        </p:txBody>
      </p:sp>
      <p:pic>
        <p:nvPicPr>
          <p:cNvPr id="10" name="Рисунок 9" descr="Храм Харланово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3500438"/>
            <a:ext cx="3357586" cy="235745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000628" y="3571876"/>
            <a:ext cx="3571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Церковь  Обновления храма  Господня </a:t>
            </a:r>
            <a:r>
              <a:rPr lang="ru-RU" sz="1200" dirty="0" err="1" smtClean="0"/>
              <a:t>с.Харланово</a:t>
            </a:r>
            <a:endParaRPr lang="ru-RU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95262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7686" y="428604"/>
            <a:ext cx="82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Музеи</a:t>
            </a:r>
            <a:endParaRPr lang="ru-RU" dirty="0"/>
          </a:p>
        </p:txBody>
      </p:sp>
      <p:pic>
        <p:nvPicPr>
          <p:cNvPr id="4" name="Рисунок 3" descr="Музей Долбенкин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785794"/>
            <a:ext cx="3286148" cy="2286015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00628" y="3357562"/>
            <a:ext cx="3230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/>
              <a:t>Часный</a:t>
            </a:r>
            <a:r>
              <a:rPr lang="ru-RU" sz="1200" dirty="0" smtClean="0"/>
              <a:t> этнографический музей с.Долбенкино</a:t>
            </a:r>
            <a:endParaRPr lang="ru-RU" sz="1200" dirty="0"/>
          </a:p>
        </p:txBody>
      </p:sp>
      <p:pic>
        <p:nvPicPr>
          <p:cNvPr id="6" name="Рисунок 5" descr="Музей Дмитровс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785794"/>
            <a:ext cx="3507586" cy="2338391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4283" y="3143248"/>
            <a:ext cx="407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Дмитровский историко-этнографический музей.  </a:t>
            </a:r>
          </a:p>
          <a:p>
            <a:r>
              <a:rPr lang="ru-RU" sz="1200" dirty="0" smtClean="0"/>
              <a:t>Музей существует с 1979 года. Фонды музея насчитывают около 6000 музейных экспонатов. Наиболее ценной частью коллекции являются: мемориальный фонд русского композитора Василия Калиникова, а также предметы традиционного городского и крестьянского быта ХIХ-ХХ веков.</a:t>
            </a:r>
          </a:p>
          <a:p>
            <a:endParaRPr lang="ru-RU" sz="1200" dirty="0"/>
          </a:p>
        </p:txBody>
      </p:sp>
      <p:pic>
        <p:nvPicPr>
          <p:cNvPr id="8" name="Рисунок 7" descr="Музе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298" y="4429132"/>
            <a:ext cx="3500462" cy="2286016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95262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60" y="35716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Храмы действующие</a:t>
            </a:r>
            <a:endParaRPr lang="ru-RU" dirty="0"/>
          </a:p>
        </p:txBody>
      </p:sp>
      <p:pic>
        <p:nvPicPr>
          <p:cNvPr id="4" name="Рисунок 3" descr="Храм-часовня Дмитровс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714356"/>
            <a:ext cx="2643206" cy="3357586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57884" y="1071546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Храм-часовня в память Свято-Троицкого</a:t>
            </a:r>
          </a:p>
          <a:p>
            <a:r>
              <a:rPr lang="ru-RU" sz="1200" dirty="0" smtClean="0"/>
              <a:t>собора</a:t>
            </a:r>
            <a:endParaRPr lang="ru-RU" sz="1200" dirty="0"/>
          </a:p>
        </p:txBody>
      </p:sp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857232"/>
            <a:ext cx="2643188" cy="3357586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image 1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642918"/>
            <a:ext cx="2143140" cy="1518858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14414" y="1071546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Храм Великомученика Дмитрия </a:t>
            </a:r>
            <a:r>
              <a:rPr lang="ru-RU" sz="1200" dirty="0" err="1" smtClean="0"/>
              <a:t>Солунского</a:t>
            </a:r>
            <a:r>
              <a:rPr lang="ru-RU" sz="1200" dirty="0" smtClean="0"/>
              <a:t> г.Дмитровск  </a:t>
            </a:r>
            <a:endParaRPr lang="ru-RU" sz="1200" dirty="0"/>
          </a:p>
        </p:txBody>
      </p:sp>
      <p:pic>
        <p:nvPicPr>
          <p:cNvPr id="9" name="Рисунок 8" descr="Источник Бородин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429132"/>
            <a:ext cx="2786082" cy="1857388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00034" y="4429132"/>
            <a:ext cx="361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Святой источник Флора и Лавра с.Бородино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Рисунок 10" descr="Часовня п.Крыловски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6182" y="4143380"/>
            <a:ext cx="1712976" cy="228600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643306" y="4214818"/>
            <a:ext cx="178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Часовня </a:t>
            </a:r>
            <a:r>
              <a:rPr lang="ru-RU" sz="1200" dirty="0" err="1" smtClean="0"/>
              <a:t>Новомученников</a:t>
            </a:r>
            <a:r>
              <a:rPr lang="ru-RU" sz="1200" dirty="0" smtClean="0"/>
              <a:t> и исповедников </a:t>
            </a:r>
            <a:r>
              <a:rPr lang="ru-RU" sz="1200" dirty="0" err="1" smtClean="0"/>
              <a:t>п.Крыловский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13" name="Рисунок 12" descr="Источник Балдыж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60" y="4357694"/>
            <a:ext cx="2714644" cy="1928826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57884" y="4500570"/>
            <a:ext cx="2571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Святой источник и купель </a:t>
            </a:r>
            <a:r>
              <a:rPr lang="ru-RU" sz="1200" dirty="0" err="1" smtClean="0"/>
              <a:t>с.Балдыж</a:t>
            </a:r>
            <a:endParaRPr lang="ru-RU" sz="1200" dirty="0"/>
          </a:p>
        </p:txBody>
      </p:sp>
      <p:pic>
        <p:nvPicPr>
          <p:cNvPr id="15" name="Рисунок 14" descr="Внитру храма Дмитровск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0364" y="1857364"/>
            <a:ext cx="3071834" cy="2143140"/>
          </a:xfrm>
          <a:prstGeom prst="round2Diag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0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6116" y="357166"/>
            <a:ext cx="267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Творческие    коллективы</a:t>
            </a:r>
            <a:endParaRPr lang="ru-RU" dirty="0"/>
          </a:p>
        </p:txBody>
      </p:sp>
      <p:pic>
        <p:nvPicPr>
          <p:cNvPr id="5" name="Рисунок 4" descr="Русская душа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785794"/>
            <a:ext cx="3500462" cy="2214578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85853" y="857232"/>
            <a:ext cx="2428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Творческая группа «Русская душа» 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IMG_79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785794"/>
            <a:ext cx="3500462" cy="2262182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IMG_10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500438"/>
            <a:ext cx="3571900" cy="250033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 descr="IMG_46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3643314"/>
            <a:ext cx="3500462" cy="250033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Изображение00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2500306"/>
            <a:ext cx="2928958" cy="1928826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357554" y="2643182"/>
            <a:ext cx="2588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</a:rPr>
              <a:t>Вокальный  ансамбль «Бирюза» РДК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94" y="5500702"/>
            <a:ext cx="326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rgbClr val="FF0000"/>
                </a:solidFill>
              </a:rPr>
              <a:t>Фольклерный</a:t>
            </a:r>
            <a:r>
              <a:rPr lang="ru-RU" sz="1200" dirty="0" smtClean="0">
                <a:solidFill>
                  <a:srgbClr val="FF0000"/>
                </a:solidFill>
              </a:rPr>
              <a:t> коллектив Лубянского сельского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Дома культуры 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9" y="5429264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00"/>
                </a:solidFill>
              </a:rPr>
              <a:t>Танцевальный коллектив учреждения доп.образования</a:t>
            </a:r>
          </a:p>
          <a:p>
            <a:r>
              <a:rPr lang="ru-RU" sz="1200" dirty="0" smtClean="0">
                <a:solidFill>
                  <a:srgbClr val="FFFF00"/>
                </a:solidFill>
              </a:rPr>
              <a:t>«Мечта»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9322" y="928670"/>
            <a:ext cx="2428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FF00"/>
                </a:solidFill>
              </a:rPr>
              <a:t>Хор ветеранов</a:t>
            </a:r>
            <a:endParaRPr lang="ru-RU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95262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428604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Символы узнаваемости Дмитровского района</a:t>
            </a:r>
            <a:endParaRPr lang="ru-RU" dirty="0"/>
          </a:p>
        </p:txBody>
      </p:sp>
      <p:pic>
        <p:nvPicPr>
          <p:cNvPr id="4" name="Рисунок 3" descr="Монастырь женский святой блаженной Ксении Петербуржской с.Долбенькино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500174"/>
            <a:ext cx="2857520" cy="214314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00232" y="714356"/>
            <a:ext cx="528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Женский монастырь  святой блаженной Ксении Петербуржской с.Долбенкино</a:t>
            </a:r>
          </a:p>
          <a:p>
            <a:pPr algn="ctr"/>
            <a:r>
              <a:rPr lang="ru-RU" sz="1600" dirty="0" smtClean="0"/>
              <a:t>Храм Воскресения </a:t>
            </a:r>
            <a:r>
              <a:rPr lang="ru-RU" sz="1600" dirty="0" err="1" smtClean="0"/>
              <a:t>Словущего</a:t>
            </a:r>
            <a:endParaRPr lang="ru-RU" sz="1600" dirty="0"/>
          </a:p>
        </p:txBody>
      </p:sp>
      <p:pic>
        <p:nvPicPr>
          <p:cNvPr id="7" name="Рисунок 6" descr="Монастырь Долбенкино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1500174"/>
            <a:ext cx="2857500" cy="2143125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Монастырь Долбенкино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4286256"/>
            <a:ext cx="2857520" cy="200026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Монастырь Долбенкино 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40" y="3143248"/>
            <a:ext cx="2857520" cy="200026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 descr="Монастырь Долбенкино 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43570" y="4143380"/>
            <a:ext cx="2857520" cy="214314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95262"/>
            <a:ext cx="6286500" cy="6467475"/>
          </a:xfrm>
          <a:prstGeom prst="rect">
            <a:avLst/>
          </a:prstGeom>
        </p:spPr>
      </p:pic>
      <p:pic>
        <p:nvPicPr>
          <p:cNvPr id="4" name="Рисунок 3" descr="Калинников фото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214422"/>
            <a:ext cx="2714644" cy="3143272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85918" y="357166"/>
            <a:ext cx="557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Композитор Калинников В. С.  Жил в г.Дмитровске в 80-х – 90-х годах 19 века</a:t>
            </a:r>
            <a:endParaRPr lang="ru-RU" dirty="0"/>
          </a:p>
        </p:txBody>
      </p:sp>
      <p:pic>
        <p:nvPicPr>
          <p:cNvPr id="6" name="Рисунок 5" descr="Калинников до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1142984"/>
            <a:ext cx="3500438" cy="2643206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Калинников доск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8" y="3571876"/>
            <a:ext cx="2286016" cy="271464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57818" y="1214422"/>
            <a:ext cx="219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Дом, где жил Калинников В. С.</a:t>
            </a:r>
            <a:endParaRPr lang="ru-RU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95262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62" y="357166"/>
            <a:ext cx="6376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Реализуемые инвестиционные проекты </a:t>
            </a:r>
            <a:endParaRPr lang="ru-RU" sz="2000" b="1" dirty="0"/>
          </a:p>
        </p:txBody>
      </p:sp>
      <p:pic>
        <p:nvPicPr>
          <p:cNvPr id="4" name="Рисунок 3" descr="image 1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785794"/>
            <a:ext cx="2920992" cy="2786082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IMG_46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785794"/>
            <a:ext cx="2928958" cy="2786082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 descr="IMG_73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4214818"/>
            <a:ext cx="3643338" cy="233362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14348" y="92867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ООО «</a:t>
            </a:r>
            <a:r>
              <a:rPr lang="ru-RU" dirty="0" err="1" smtClean="0"/>
              <a:t>Орёлагропром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715008" y="100010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ООО «</a:t>
            </a:r>
            <a:r>
              <a:rPr lang="ru-RU" dirty="0" err="1" smtClean="0"/>
              <a:t>Орел-Агро-Продукт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14612" y="4714884"/>
            <a:ext cx="350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Семинар руководителей с/</a:t>
            </a:r>
            <a:r>
              <a:rPr lang="ru-RU" sz="1400" dirty="0" err="1" smtClean="0"/>
              <a:t>х</a:t>
            </a:r>
            <a:r>
              <a:rPr lang="ru-RU" sz="1400" dirty="0" smtClean="0"/>
              <a:t> предприятий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3643314"/>
            <a:ext cx="3286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Обрабатываемая площадь  5352 га</a:t>
            </a:r>
          </a:p>
          <a:p>
            <a:r>
              <a:rPr lang="ru-RU" sz="1600" dirty="0" err="1" smtClean="0"/>
              <a:t>Валовый</a:t>
            </a:r>
            <a:r>
              <a:rPr lang="ru-RU" sz="1600" dirty="0" smtClean="0"/>
              <a:t> сбор  19261 тонн </a:t>
            </a:r>
          </a:p>
          <a:p>
            <a:r>
              <a:rPr lang="ru-RU" sz="1600" dirty="0" smtClean="0"/>
              <a:t>Урожайность  41,1 </a:t>
            </a:r>
            <a:r>
              <a:rPr lang="ru-RU" sz="1600" dirty="0" err="1" smtClean="0"/>
              <a:t>ц</a:t>
            </a:r>
            <a:r>
              <a:rPr lang="ru-RU" sz="1600" dirty="0" smtClean="0"/>
              <a:t>/га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643570" y="3643314"/>
            <a:ext cx="4169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Обрабатываемая </a:t>
            </a:r>
            <a:r>
              <a:rPr lang="ru-RU" sz="1600" dirty="0" smtClean="0"/>
              <a:t>площадь  </a:t>
            </a:r>
            <a:r>
              <a:rPr lang="ru-RU" sz="1600" dirty="0" smtClean="0"/>
              <a:t>14045 </a:t>
            </a:r>
            <a:r>
              <a:rPr lang="ru-RU" sz="1600" dirty="0" smtClean="0"/>
              <a:t>га</a:t>
            </a:r>
          </a:p>
          <a:p>
            <a:r>
              <a:rPr lang="ru-RU" sz="1600" dirty="0" err="1" smtClean="0"/>
              <a:t>Валовый</a:t>
            </a:r>
            <a:r>
              <a:rPr lang="ru-RU" sz="1600" dirty="0" smtClean="0"/>
              <a:t> сбор  </a:t>
            </a:r>
            <a:r>
              <a:rPr lang="ru-RU" sz="1600" dirty="0" smtClean="0"/>
              <a:t>32962 </a:t>
            </a:r>
            <a:r>
              <a:rPr lang="ru-RU" sz="1600" dirty="0" smtClean="0"/>
              <a:t>тонн </a:t>
            </a:r>
          </a:p>
          <a:p>
            <a:r>
              <a:rPr lang="ru-RU" sz="1600" dirty="0" smtClean="0"/>
              <a:t>Урожайность </a:t>
            </a:r>
            <a:r>
              <a:rPr lang="ru-RU" sz="1600" dirty="0" smtClean="0"/>
              <a:t> 34,2 </a:t>
            </a:r>
            <a:r>
              <a:rPr lang="ru-RU" sz="1600" dirty="0" err="1" smtClean="0"/>
              <a:t>ц</a:t>
            </a:r>
            <a:r>
              <a:rPr lang="ru-RU" sz="1600" dirty="0" smtClean="0"/>
              <a:t>/га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714356"/>
            <a:ext cx="6286500" cy="5895971"/>
          </a:xfrm>
          <a:prstGeom prst="rect">
            <a:avLst/>
          </a:prstGeom>
        </p:spPr>
      </p:pic>
      <p:pic>
        <p:nvPicPr>
          <p:cNvPr id="14" name="Рисунок 13" descr="Герб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857232"/>
            <a:ext cx="1285884" cy="16430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5786" y="2643182"/>
            <a:ext cx="764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Инвестиционное предложение </a:t>
            </a:r>
          </a:p>
          <a:p>
            <a:pPr algn="ctr"/>
            <a:r>
              <a:rPr lang="ru-RU" sz="2400" b="1" dirty="0" smtClean="0">
                <a:cs typeface="Times New Roman" pitchFamily="18" charset="0"/>
              </a:rPr>
              <a:t>муниципального  образования </a:t>
            </a:r>
          </a:p>
          <a:p>
            <a:pPr algn="ctr"/>
            <a:r>
              <a:rPr lang="ru-RU" sz="2400" b="1" dirty="0" smtClean="0">
                <a:cs typeface="Times New Roman" pitchFamily="18" charset="0"/>
              </a:rPr>
              <a:t>Дмитровский райо</a:t>
            </a:r>
            <a:r>
              <a:rPr lang="ru-RU" sz="2400" b="1" dirty="0" smtClean="0"/>
              <a:t>н</a:t>
            </a:r>
            <a:endParaRPr lang="ru-RU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285728"/>
            <a:ext cx="6286500" cy="6467475"/>
          </a:xfrm>
          <a:prstGeom prst="rect">
            <a:avLst/>
          </a:prstGeom>
        </p:spPr>
      </p:pic>
      <p:pic>
        <p:nvPicPr>
          <p:cNvPr id="3" name="Рисунок 2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357166"/>
            <a:ext cx="3500462" cy="271464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 descr="IMG_64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57166"/>
            <a:ext cx="3500462" cy="2643206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786058"/>
            <a:ext cx="3500462" cy="271464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 descr="IMG_64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2714620"/>
            <a:ext cx="3500462" cy="271464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0034" y="428604"/>
            <a:ext cx="364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ООО  «Брянская мясная компания» (</a:t>
            </a:r>
            <a:r>
              <a:rPr lang="ru-RU" dirty="0" err="1" smtClean="0"/>
              <a:t>Мираторг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0628" y="285749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ООО «ДМК» (мясокомбинат)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5429264"/>
            <a:ext cx="3472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Площадь  11491 га (посевная 3471 га)</a:t>
            </a:r>
            <a:endParaRPr lang="ru-RU" sz="1600" dirty="0" smtClean="0"/>
          </a:p>
          <a:p>
            <a:r>
              <a:rPr lang="ru-RU" sz="1600" dirty="0" err="1" smtClean="0"/>
              <a:t>Валовый</a:t>
            </a:r>
            <a:r>
              <a:rPr lang="ru-RU" sz="1600" dirty="0" smtClean="0"/>
              <a:t> сбор  </a:t>
            </a:r>
            <a:r>
              <a:rPr lang="ru-RU" sz="1600" dirty="0" smtClean="0"/>
              <a:t>15810 </a:t>
            </a:r>
            <a:r>
              <a:rPr lang="ru-RU" sz="1600" dirty="0" smtClean="0"/>
              <a:t>тонн </a:t>
            </a:r>
          </a:p>
          <a:p>
            <a:r>
              <a:rPr lang="ru-RU" sz="1600" dirty="0" smtClean="0"/>
              <a:t>Урожайность  </a:t>
            </a:r>
            <a:r>
              <a:rPr lang="ru-RU" sz="1600" dirty="0" smtClean="0"/>
              <a:t>45,5 </a:t>
            </a:r>
            <a:r>
              <a:rPr lang="ru-RU" sz="1600" dirty="0" err="1" smtClean="0"/>
              <a:t>ц</a:t>
            </a:r>
            <a:r>
              <a:rPr lang="ru-RU" sz="1600" dirty="0" smtClean="0"/>
              <a:t>/га</a:t>
            </a:r>
          </a:p>
          <a:p>
            <a:r>
              <a:rPr lang="ru-RU" sz="1600" dirty="0" smtClean="0"/>
              <a:t>Поголовье коров  2751 гол.</a:t>
            </a:r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42852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8926" y="357166"/>
            <a:ext cx="3690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Приоритеты развития</a:t>
            </a:r>
            <a:endParaRPr lang="ru-RU" sz="2000" b="1" dirty="0"/>
          </a:p>
        </p:txBody>
      </p:sp>
      <p:pic>
        <p:nvPicPr>
          <p:cNvPr id="4" name="Рисунок 3" descr="SAM_06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1928802"/>
            <a:ext cx="2571769" cy="214314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86116" y="2428868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Агропромышленный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комплекс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Индюк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857232"/>
            <a:ext cx="2643206" cy="2265362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84" y="866162"/>
            <a:ext cx="2643206" cy="1982404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Рыб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714752"/>
            <a:ext cx="2643206" cy="2286016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Семена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884" y="3929066"/>
            <a:ext cx="2643176" cy="2114547"/>
          </a:xfrm>
          <a:prstGeom prst="ellipse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5429256" y="2071678"/>
            <a:ext cx="428628" cy="3571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5"/>
          </p:cNvCxnSpPr>
          <p:nvPr/>
        </p:nvCxnSpPr>
        <p:spPr>
          <a:xfrm rot="16200000" flipH="1">
            <a:off x="5334050" y="3833856"/>
            <a:ext cx="671042" cy="5195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2928926" y="3786190"/>
            <a:ext cx="714380" cy="5715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6" idx="6"/>
          </p:cNvCxnSpPr>
          <p:nvPr/>
        </p:nvCxnSpPr>
        <p:spPr>
          <a:xfrm rot="10800000">
            <a:off x="3071802" y="1989914"/>
            <a:ext cx="500066" cy="4389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57884" y="4572008"/>
            <a:ext cx="257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Строительство завода по очистке семян 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8662" y="4572008"/>
            <a:ext cx="137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Рыбоводство 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472" y="1571612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Строительство индюшиной фермы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29322" y="1714488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</a:rPr>
              <a:t>Выращивание грибов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0"/>
            <a:ext cx="6286500" cy="6467475"/>
          </a:xfrm>
          <a:prstGeom prst="rect">
            <a:avLst/>
          </a:prstGeom>
        </p:spPr>
      </p:pic>
      <p:pic>
        <p:nvPicPr>
          <p:cNvPr id="3" name="Рисунок 2" descr="обработ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143116"/>
            <a:ext cx="2643206" cy="2000264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428992" y="292893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Промышленность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Кирпич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28604"/>
            <a:ext cx="2571768" cy="2286016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 descr="молоко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60" y="3786190"/>
            <a:ext cx="2571768" cy="2286016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1471" y="1214422"/>
            <a:ext cx="250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Развитие производства</a:t>
            </a:r>
          </a:p>
          <a:p>
            <a:r>
              <a:rPr lang="ru-RU" sz="1600" dirty="0" smtClean="0">
                <a:solidFill>
                  <a:srgbClr val="FFFF00"/>
                </a:solidFill>
              </a:rPr>
              <a:t>с</a:t>
            </a:r>
            <a:r>
              <a:rPr lang="ru-RU" sz="1600" dirty="0" smtClean="0">
                <a:solidFill>
                  <a:srgbClr val="FFFF00"/>
                </a:solidFill>
              </a:rPr>
              <a:t>троительных материалов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9322" y="4643446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Строительство завода по переработке молока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>
            <a:stCxn id="3" idx="1"/>
          </p:cNvCxnSpPr>
          <p:nvPr/>
        </p:nvCxnSpPr>
        <p:spPr>
          <a:xfrm rot="16200000" flipV="1">
            <a:off x="3118881" y="1953161"/>
            <a:ext cx="364370" cy="6014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5"/>
          </p:cNvCxnSpPr>
          <p:nvPr/>
        </p:nvCxnSpPr>
        <p:spPr>
          <a:xfrm rot="16200000" flipH="1">
            <a:off x="5553592" y="3767650"/>
            <a:ext cx="507246" cy="6728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КартаСуществующихиПланируемыхОбъектовМестногоЗначенияДмитровскийРайон.jpg"/>
          <p:cNvPicPr>
            <a:picLocks noChangeAspect="1"/>
          </p:cNvPicPr>
          <p:nvPr/>
        </p:nvPicPr>
        <p:blipFill>
          <a:blip r:embed="rId2" cstate="print"/>
          <a:srcRect t="7945" r="31250"/>
          <a:stretch>
            <a:fillRect/>
          </a:stretch>
        </p:blipFill>
        <p:spPr>
          <a:xfrm>
            <a:off x="1071538" y="1071546"/>
            <a:ext cx="6286512" cy="5160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0892" y="5143512"/>
            <a:ext cx="1814081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Сырьевая база для развития строительной отрасли (меловой карьер  </a:t>
            </a:r>
            <a:r>
              <a:rPr lang="ru-RU" sz="1000" dirty="0" err="1" smtClean="0"/>
              <a:t>д.Халчёвка</a:t>
            </a:r>
            <a:r>
              <a:rPr lang="ru-RU" sz="1000" dirty="0" smtClean="0"/>
              <a:t>, глиняный карьер </a:t>
            </a:r>
            <a:r>
              <a:rPr lang="ru-RU" sz="1000" dirty="0" err="1" smtClean="0"/>
              <a:t>д.Халчёвка</a:t>
            </a:r>
            <a:r>
              <a:rPr lang="ru-RU" sz="1000" dirty="0" smtClean="0"/>
              <a:t>, песчаный карьер </a:t>
            </a:r>
            <a:r>
              <a:rPr lang="ru-RU" sz="1000" dirty="0" err="1" smtClean="0"/>
              <a:t>д.Алешинка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6572264" y="4572008"/>
            <a:ext cx="228601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Наличие различных культурно-</a:t>
            </a:r>
          </a:p>
          <a:p>
            <a:r>
              <a:rPr lang="ru-RU" sz="1000" dirty="0" smtClean="0"/>
              <a:t>исторических и природных объектов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6929454" y="3214686"/>
            <a:ext cx="1954937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Благоприятная  экологическая обстановка.</a:t>
            </a:r>
          </a:p>
          <a:p>
            <a:r>
              <a:rPr lang="ru-RU" sz="1000" dirty="0" smtClean="0"/>
              <a:t>Наличие зоны отдыха, лесов, прудов и озер</a:t>
            </a:r>
            <a:endParaRPr lang="ru-R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857752" y="1000108"/>
            <a:ext cx="2286016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Возможность использования трудовых ресурсов </a:t>
            </a:r>
            <a:r>
              <a:rPr lang="ru-RU" sz="1000" dirty="0" err="1" smtClean="0"/>
              <a:t>Сосковского</a:t>
            </a:r>
            <a:r>
              <a:rPr lang="ru-RU" sz="1000" dirty="0" smtClean="0"/>
              <a:t>,</a:t>
            </a:r>
          </a:p>
          <a:p>
            <a:r>
              <a:rPr lang="ru-RU" sz="1000" dirty="0" err="1" smtClean="0"/>
              <a:t>Шаблыкинского</a:t>
            </a:r>
            <a:r>
              <a:rPr lang="ru-RU" sz="1000" dirty="0" smtClean="0"/>
              <a:t> районов </a:t>
            </a:r>
          </a:p>
          <a:p>
            <a:endParaRPr lang="ru-RU" sz="1000" dirty="0" smtClean="0"/>
          </a:p>
          <a:p>
            <a:endParaRPr lang="ru-R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643702" y="571480"/>
            <a:ext cx="2244525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dirty="0" smtClean="0"/>
              <a:t>Высокий потребительский потенциал</a:t>
            </a:r>
            <a:endParaRPr lang="ru-R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285720" y="1928802"/>
            <a:ext cx="253146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dirty="0" smtClean="0"/>
              <a:t>Наличие  инвестиционных площадок,</a:t>
            </a:r>
          </a:p>
          <a:p>
            <a:r>
              <a:rPr lang="ru-RU" sz="1000" dirty="0" smtClean="0"/>
              <a:t>о</a:t>
            </a:r>
            <a:r>
              <a:rPr lang="ru-RU" sz="1000" dirty="0" smtClean="0"/>
              <a:t>беспеченных необходимой инженерной </a:t>
            </a:r>
          </a:p>
          <a:p>
            <a:r>
              <a:rPr lang="ru-RU" sz="1000" dirty="0" smtClean="0"/>
              <a:t>и</a:t>
            </a:r>
            <a:r>
              <a:rPr lang="ru-RU" sz="1000" dirty="0" smtClean="0"/>
              <a:t>нфраструктурой</a:t>
            </a:r>
          </a:p>
          <a:p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7215206" y="1857364"/>
            <a:ext cx="1645002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dirty="0" smtClean="0"/>
              <a:t>Наличие филиала</a:t>
            </a:r>
          </a:p>
          <a:p>
            <a:r>
              <a:rPr lang="ru-RU" sz="1000" dirty="0" smtClean="0"/>
              <a:t>у</a:t>
            </a:r>
            <a:r>
              <a:rPr lang="ru-RU" sz="1000" dirty="0" smtClean="0"/>
              <a:t>чреждения </a:t>
            </a:r>
            <a:r>
              <a:rPr lang="ru-RU" sz="1000" dirty="0" err="1" smtClean="0"/>
              <a:t>профес</a:t>
            </a:r>
            <a:r>
              <a:rPr lang="ru-RU" sz="1000" dirty="0" smtClean="0"/>
              <a:t>-</a:t>
            </a:r>
          </a:p>
          <a:p>
            <a:r>
              <a:rPr lang="ru-RU" sz="1000" dirty="0" err="1" smtClean="0"/>
              <a:t>сионального</a:t>
            </a:r>
            <a:r>
              <a:rPr lang="ru-RU" sz="1000" dirty="0" smtClean="0"/>
              <a:t>  образования</a:t>
            </a:r>
            <a:endParaRPr lang="ru-RU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285720" y="3357562"/>
            <a:ext cx="1805302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dirty="0" smtClean="0"/>
              <a:t>Развитый аграрный комплекс</a:t>
            </a:r>
            <a:endParaRPr lang="ru-RU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285720" y="5429264"/>
            <a:ext cx="222208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dirty="0" smtClean="0"/>
              <a:t>Рынок сбыта – продукция пользуется</a:t>
            </a:r>
          </a:p>
          <a:p>
            <a:r>
              <a:rPr lang="ru-RU" sz="1000" dirty="0" smtClean="0"/>
              <a:t>спросом</a:t>
            </a:r>
            <a:endParaRPr lang="ru-RU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8" y="571480"/>
            <a:ext cx="235032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dirty="0" smtClean="0"/>
              <a:t>Наличие дородное сети, большая часть</a:t>
            </a:r>
          </a:p>
          <a:p>
            <a:r>
              <a:rPr lang="ru-RU" sz="1000" dirty="0" smtClean="0"/>
              <a:t>которой с твёрдым покрытием</a:t>
            </a:r>
            <a:endParaRPr lang="ru-RU" sz="1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228661"/>
          <a:ext cx="3214710" cy="5361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388"/>
                <a:gridCol w="1452322"/>
              </a:tblGrid>
              <a:tr h="88269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Основные сведения о земельных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участках (площадки для дальнейшего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размещения Индустриальных парков)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855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Адрес места расположения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Орловская область, Дмитровский район,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Алешинское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 с/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п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</a:tr>
              <a:tr h="39997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учёт земельного участка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Зарегистрирован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</a:tr>
              <a:tr h="40011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номер участка/квартала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57:07:001301/57:07:0000000:10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</a:tr>
              <a:tr h="40011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декларированная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+mn-lt"/>
                        </a:rPr>
                        <a:t>10000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</a:tr>
              <a:tr h="40011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Предельный размер площади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+mn-lt"/>
                        </a:rPr>
                        <a:t>20000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</a:tr>
              <a:tr h="40011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Категория земель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Земли сельскохозяйственного назначения</a:t>
                      </a:r>
                      <a:endParaRPr lang="ru-RU" sz="1000" dirty="0"/>
                    </a:p>
                  </a:txBody>
                  <a:tcPr/>
                </a:tc>
              </a:tr>
              <a:tr h="40011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Вид разрешенного использования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Сельскохозяйственное использование</a:t>
                      </a:r>
                    </a:p>
                  </a:txBody>
                  <a:tcPr marL="68580" marR="68580" marT="0" marB="0"/>
                </a:tc>
              </a:tr>
              <a:tr h="40011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Фактическое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Для сельхозпроизводства</a:t>
                      </a:r>
                    </a:p>
                  </a:txBody>
                  <a:tcPr marL="68580" marR="68580" marT="0" marB="0"/>
                </a:tc>
              </a:tr>
              <a:tr h="40011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зданий, строений, сооружений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Используется для сельхозпроизводства</a:t>
                      </a:r>
                    </a:p>
                  </a:txBody>
                  <a:tcPr marL="68580" marR="68580" marT="0" marB="0"/>
                </a:tc>
              </a:tr>
              <a:tr h="400118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Разрешительная, градостроительная</a:t>
                      </a:r>
                      <a:r>
                        <a:rPr lang="ru-RU" sz="1000" baseline="0" dirty="0" smtClean="0"/>
                        <a:t> документация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Проект генерального плана. Утвержден 03.07.2013 г. №50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000496" y="281606"/>
          <a:ext cx="4714908" cy="195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2357454"/>
              </a:tblGrid>
              <a:tr h="27336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561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(наименование, собственник)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ООО «ИНТЕР РАО – Орловский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энергосбыт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» </a:t>
                      </a:r>
                      <a:endParaRPr lang="ru-RU" sz="1000" dirty="0" smtClean="0">
                        <a:latin typeface="+mn-lt"/>
                      </a:endParaRPr>
                    </a:p>
                  </a:txBody>
                  <a:tcPr/>
                </a:tc>
              </a:tr>
              <a:tr h="45561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</a:t>
                      </a:r>
                      <a:r>
                        <a:rPr lang="ru-RU" sz="1000" baseline="0" dirty="0" smtClean="0"/>
                        <a:t> питания (свободная мощность (МВт))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31560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(расстояние (м))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На расстоянии 10м</a:t>
                      </a:r>
                    </a:p>
                  </a:txBody>
                  <a:tcPr marL="68580" marR="68580" marT="0" marB="0"/>
                </a:tc>
              </a:tr>
              <a:tr h="45561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Ближайшая точка подключения (напряжение в сети, кВ)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ЛЭП-10 кВ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Рисунок 6" descr="C:\Users\Лидия Васильевна\Desktop\funkcionalnoe_zonirovanie_territorii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714620"/>
            <a:ext cx="4214842" cy="348996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000760" y="4000504"/>
            <a:ext cx="28575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786446" y="3571876"/>
            <a:ext cx="1487908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/>
              <a:t>Завод по очистке семян</a:t>
            </a:r>
            <a:endParaRPr lang="ru-RU"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285727"/>
          <a:ext cx="3286148" cy="5814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449"/>
                <a:gridCol w="1442699"/>
              </a:tblGrid>
              <a:tr h="9747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Основные сведения о земельных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участках (площадки для дальнейшего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размещения Индустриальных парков)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Адрес места расположения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Орловская область, Дмитровский район,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Друженское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с/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п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39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учёт земельного участка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Зарегистрирован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номер участка/квартала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57:07:0020101/57:07:000101:401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декларированная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60000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Предельный размер площади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62000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Категория земель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Земли сельскохозяйственного назначения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Вид разрешенного использования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Сельскохозяйственное использование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Фактическое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Для сельскохозяйственного производства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зданий, строений, сооружений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нет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Разрешительная, градостроительная</a:t>
                      </a:r>
                      <a:r>
                        <a:rPr lang="ru-RU" sz="1000" baseline="0" dirty="0" smtClean="0"/>
                        <a:t> документация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Проект генерального плана. Утвержден 16.05.2013 г. №66-СС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6248" y="357166"/>
          <a:ext cx="4500594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97"/>
                <a:gridCol w="2250297"/>
              </a:tblGrid>
              <a:tr h="3042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(наименование, собственник)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ООО «ИНТЕР РАО – Орловский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энергосбыт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» </a:t>
                      </a:r>
                      <a:endParaRPr lang="ru-RU" sz="1000" dirty="0" smtClean="0">
                        <a:latin typeface="+mn-lt"/>
                      </a:endParaRPr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</a:t>
                      </a:r>
                      <a:r>
                        <a:rPr lang="ru-RU" sz="1000" baseline="0" dirty="0" smtClean="0"/>
                        <a:t> питания (свободная мощность (МВт))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350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(расстояние (м))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На расстоянии 50м</a:t>
                      </a:r>
                    </a:p>
                  </a:txBody>
                  <a:tcPr marL="68580" marR="68580" marT="0" marB="0"/>
                </a:tc>
              </a:tr>
              <a:tr h="47479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Ближайшая точка подключения (напряжение в сети, кВ)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ЛЭП-10 кВ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 descr="C:\Users\Лидия Васильевна\Desktop\karta_gradostroitelnogo_zonirovaniya_obzornaya.JPG"/>
          <p:cNvPicPr/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86182" y="2786058"/>
            <a:ext cx="5072098" cy="321471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858016" y="4500570"/>
            <a:ext cx="28575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72264" y="4214818"/>
            <a:ext cx="1241045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err="1" smtClean="0"/>
              <a:t>Индюшиная</a:t>
            </a:r>
            <a:r>
              <a:rPr lang="ru-RU" sz="1000" dirty="0" smtClean="0"/>
              <a:t> ферма</a:t>
            </a:r>
            <a:endParaRPr lang="ru-RU" sz="1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500042"/>
          <a:ext cx="3071834" cy="582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224"/>
                <a:gridCol w="1348610"/>
              </a:tblGrid>
              <a:tr h="9747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Основные сведения о земельных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участках (площадки для дальнейшего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размещения Индустриальных парков)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Адрес места расположения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Орловская область, Дмитровский район, г. Дмитровск</a:t>
                      </a:r>
                    </a:p>
                  </a:txBody>
                  <a:tcPr marL="68580" marR="68580" marT="0" marB="0"/>
                </a:tc>
              </a:tr>
              <a:tr h="42639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учёт земельного участка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Зарегистрирован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номер участка/квартала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57:07:0050113/57:07:0050313:1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декларированная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Предельный размер площади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Категория земель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Земли населенных пунктов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Вид разрешенного использования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Зона промышленных объектов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Фактическое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Не используется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зданий, строений, сооружений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имеется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Разрешительная, градостроительная</a:t>
                      </a:r>
                      <a:r>
                        <a:rPr lang="ru-RU" sz="1000" baseline="0" dirty="0" smtClean="0"/>
                        <a:t> документация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Проект генерального плана. Утвержден 14.12.2012 г. №98/15-ГС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00496" y="500042"/>
          <a:ext cx="4500594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97"/>
                <a:gridCol w="2250297"/>
              </a:tblGrid>
              <a:tr h="3042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(наименование, собственник)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ООО «ИНТЕР РАО – Орловский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энергосбыт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» </a:t>
                      </a:r>
                      <a:endParaRPr lang="ru-RU" sz="1000" dirty="0" smtClean="0">
                        <a:latin typeface="+mn-lt"/>
                      </a:endParaRPr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</a:t>
                      </a:r>
                      <a:r>
                        <a:rPr lang="ru-RU" sz="1000" baseline="0" dirty="0" smtClean="0"/>
                        <a:t> питания (свободная мощность (МВт))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Существующее</a:t>
                      </a:r>
                      <a:endParaRPr lang="ru-RU" sz="1000" dirty="0"/>
                    </a:p>
                  </a:txBody>
                  <a:tcPr/>
                </a:tc>
              </a:tr>
              <a:tr h="350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(расстояние (м))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На расстоянии 5 м</a:t>
                      </a:r>
                    </a:p>
                  </a:txBody>
                  <a:tcPr marL="68580" marR="68580" marT="0" marB="0"/>
                </a:tc>
              </a:tr>
              <a:tr h="47479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Ближайшая точка подключения (напряжение в сети, кВ)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Имеется подключение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http://dmitrovsk.dmitrovsk-orel.ru/files/uploads/images/genplan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43306" y="2857496"/>
            <a:ext cx="5000660" cy="350046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500562" y="5286388"/>
            <a:ext cx="357190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57686" y="5000636"/>
            <a:ext cx="1778051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/>
              <a:t>Цех по выращиванию грибов</a:t>
            </a:r>
            <a:endParaRPr lang="ru-RU"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428604"/>
          <a:ext cx="3071834" cy="582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224"/>
                <a:gridCol w="1348610"/>
              </a:tblGrid>
              <a:tr h="9747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Основные сведения о земельных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участках (площадки для дальнейшего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размещения Индустриальных парков)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Адрес места расположения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Орловская область, Дмитровский район, г. Дмитровск</a:t>
                      </a:r>
                    </a:p>
                  </a:txBody>
                  <a:tcPr marL="68580" marR="68580" marT="0" marB="0"/>
                </a:tc>
              </a:tr>
              <a:tr h="42639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учёт земельного участка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Зарегистрирован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номер участка/квартала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57:07:0050113/57:07:0050313:1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декларированная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500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Предельный размер площади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Категория земель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Земли населенных пунктов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Вид разрешенного использования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Зона промышленных объектов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Фактическое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Не используется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зданий, строений, сооружений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имеется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Разрешительная, градостроительная</a:t>
                      </a:r>
                      <a:r>
                        <a:rPr lang="ru-RU" sz="1000" baseline="0" dirty="0" smtClean="0"/>
                        <a:t> документация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Проект генерального плана. Утвержден 14.12.2012 г. №98/15-ГС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71934" y="428604"/>
          <a:ext cx="4500594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97"/>
                <a:gridCol w="2250297"/>
              </a:tblGrid>
              <a:tr h="3042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(наименование, собственник)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ООО «ИНТЕР РАО – Орловский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энергосбыт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»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</a:t>
                      </a:r>
                      <a:r>
                        <a:rPr lang="ru-RU" sz="1000" baseline="0" dirty="0" smtClean="0"/>
                        <a:t> питания (свободная мощность (МВт))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Существующее</a:t>
                      </a:r>
                      <a:endParaRPr lang="ru-RU" sz="1000" dirty="0"/>
                    </a:p>
                  </a:txBody>
                  <a:tcPr/>
                </a:tc>
              </a:tr>
              <a:tr h="350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(расстояние (м))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На расстоянии 5 м</a:t>
                      </a:r>
                    </a:p>
                  </a:txBody>
                  <a:tcPr marL="68580" marR="68580" marT="0" marB="0"/>
                </a:tc>
              </a:tr>
              <a:tr h="47479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Ближайшая точка подключения (напряжение в сети, кВ)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В здании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http://dmitrovsk.dmitrovsk-orel.ru/files/uploads/images/genplan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786058"/>
            <a:ext cx="5072098" cy="357190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643438" y="5357826"/>
            <a:ext cx="28575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29124" y="5072074"/>
            <a:ext cx="2901756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/>
              <a:t>Производство  питьевой  </a:t>
            </a:r>
            <a:r>
              <a:rPr lang="ru-RU" sz="1000" dirty="0" err="1" smtClean="0"/>
              <a:t>бутилированной</a:t>
            </a:r>
            <a:r>
              <a:rPr lang="ru-RU" sz="1000" dirty="0" smtClean="0"/>
              <a:t> воды</a:t>
            </a:r>
            <a:endParaRPr lang="ru-RU" sz="1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428604"/>
          <a:ext cx="3071834" cy="582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224"/>
                <a:gridCol w="1348610"/>
              </a:tblGrid>
              <a:tr h="9747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Основные сведения о земельных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участках (площадки для дальнейшего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размещения Индустриальных парков)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Адрес места расположения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Орловская область, Дмитровский район,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Горбуновское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с/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,  южнее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с.Морево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39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учёт земельного участка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Не  зарегистрирован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номер участка/квартала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57:07:0050113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декларированная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Предельный размер площади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1000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Категория земель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Земли населенных пунктов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Вид разрешенного использования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Зона промышленных объектов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Фактическое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 Не используется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зданий, строений, сооружений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имеется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Разрешительная, градостроительная</a:t>
                      </a:r>
                      <a:r>
                        <a:rPr lang="ru-RU" sz="1000" baseline="0" dirty="0" smtClean="0"/>
                        <a:t> документация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Проект генерального плана. Утвержден 20.02.2013 г. №60-СС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71934" y="428604"/>
          <a:ext cx="4500594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97"/>
                <a:gridCol w="2250297"/>
              </a:tblGrid>
              <a:tr h="3042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(наименование, собственник)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ООО «ИНТЕР РАО – Орловский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энергосбыт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» </a:t>
                      </a:r>
                      <a:endParaRPr lang="ru-RU" sz="1000" dirty="0" smtClean="0">
                        <a:latin typeface="+mn-lt"/>
                      </a:endParaRPr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</a:t>
                      </a:r>
                      <a:r>
                        <a:rPr lang="ru-RU" sz="1000" baseline="0" dirty="0" smtClean="0"/>
                        <a:t> питания (свободная мощность (МВт))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350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(расстояние (м))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На расстоянии 25 м</a:t>
                      </a:r>
                    </a:p>
                  </a:txBody>
                  <a:tcPr marL="68580" marR="68580" marT="0" marB="0"/>
                </a:tc>
              </a:tr>
              <a:tr h="47479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Ближайшая точка подключения (напряжение в сети, кВ)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ЛЭП -10 кВ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C:\Users\Лидия Васильевна\Desktop\skhema_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714620"/>
            <a:ext cx="4920729" cy="378714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715140" y="4643446"/>
            <a:ext cx="28575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72264" y="4286256"/>
            <a:ext cx="1778051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/>
              <a:t>Цех по выращиванию грибов</a:t>
            </a:r>
            <a:endParaRPr lang="ru-RU" sz="1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428604"/>
          <a:ext cx="3071834" cy="5715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224"/>
                <a:gridCol w="1348610"/>
              </a:tblGrid>
              <a:tr h="9747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Основные сведения о земельных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участках (площадки для дальнейшего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размещения Индустриальных парков)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Адрес места расположения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Орловская область, Дмитровский район,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Алешинское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с/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п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39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учёт земельного участка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Зарегистрирован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номер участка/квартала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57:07:001301/57:07:0000000:305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декларированная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200000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Предельный размер площади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200000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Категория земель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Земли сельскохозяйственного назначения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Вид разрешенного использования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Сельскохозяйственное использование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Фактическое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Для сельхозпроизводства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зданий, строений, сооружений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Используется для сельхозпроизводства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Разрешительная, градостроительная</a:t>
                      </a:r>
                      <a:r>
                        <a:rPr lang="ru-RU" sz="1000" baseline="0" dirty="0" smtClean="0"/>
                        <a:t> документация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Проект генерального плана. Утвержден 03.07.2013 г. №50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14810" y="428604"/>
          <a:ext cx="4500594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97"/>
                <a:gridCol w="2250297"/>
              </a:tblGrid>
              <a:tr h="3042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(наименование, собственник)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ООО «ИНТЕР РАО – Орловский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энергосбыт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» </a:t>
                      </a:r>
                      <a:endParaRPr lang="ru-RU" sz="1000" dirty="0" smtClean="0">
                        <a:latin typeface="+mn-lt"/>
                      </a:endParaRPr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</a:t>
                      </a:r>
                      <a:r>
                        <a:rPr lang="ru-RU" sz="1000" baseline="0" dirty="0" smtClean="0"/>
                        <a:t> питания (свободная мощность (МВт))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350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(расстояние (м))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На расстоянии 100 м</a:t>
                      </a:r>
                    </a:p>
                  </a:txBody>
                  <a:tcPr marL="68580" marR="68580" marT="0" marB="0"/>
                </a:tc>
              </a:tr>
              <a:tr h="47479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Ближайшая точка подключения (напряжение в сети, кВ)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ЛЭП-10 кВ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C:\Users\Лидия Васильевна\Desktop\funkcionalnoe_zonirovanie_territorii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786058"/>
            <a:ext cx="4000528" cy="3489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143636" y="3214686"/>
            <a:ext cx="28575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786578" y="3000372"/>
            <a:ext cx="140294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err="1" smtClean="0"/>
              <a:t>Алешинское</a:t>
            </a:r>
            <a:endParaRPr lang="ru-RU" sz="1000" dirty="0" smtClean="0"/>
          </a:p>
          <a:p>
            <a:r>
              <a:rPr lang="ru-RU" sz="1000" dirty="0" smtClean="0"/>
              <a:t>месторождение песка</a:t>
            </a:r>
            <a:endParaRPr lang="ru-RU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Просторы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214290"/>
            <a:ext cx="600079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cs typeface="Times New Roman" pitchFamily="18" charset="0"/>
              </a:rPr>
              <a:t>Информация о Дмитровском районе</a:t>
            </a:r>
          </a:p>
          <a:p>
            <a:endParaRPr lang="ru-RU" dirty="0" smtClean="0"/>
          </a:p>
          <a:p>
            <a:r>
              <a:rPr lang="ru-RU" dirty="0" smtClean="0"/>
              <a:t>Дмитровский </a:t>
            </a:r>
            <a:r>
              <a:rPr lang="ru-RU" dirty="0"/>
              <a:t>район образован в 1928 году, в состав которого вошли 1 городское поселение Дмитровск и 12 сельских </a:t>
            </a:r>
            <a:r>
              <a:rPr lang="ru-RU" dirty="0" smtClean="0"/>
              <a:t>поселений. </a:t>
            </a:r>
            <a:endParaRPr lang="ru-RU" dirty="0" smtClean="0">
              <a:cs typeface="Times New Roman" pitchFamily="18" charset="0"/>
            </a:endParaRPr>
          </a:p>
          <a:p>
            <a:r>
              <a:rPr lang="ru-RU" b="1" dirty="0" smtClean="0">
                <a:cs typeface="Times New Roman" pitchFamily="18" charset="0"/>
              </a:rPr>
              <a:t>Географическое положение</a:t>
            </a:r>
            <a:r>
              <a:rPr lang="ru-RU" dirty="0" smtClean="0">
                <a:cs typeface="Times New Roman" pitchFamily="18" charset="0"/>
              </a:rPr>
              <a:t>:  </a:t>
            </a:r>
            <a:r>
              <a:rPr lang="ru-RU" dirty="0"/>
              <a:t>Дмитровский  район  находится  на  юго-западе Орловской области. Он  занимает  участок  </a:t>
            </a:r>
            <a:r>
              <a:rPr lang="ru-RU" dirty="0" err="1"/>
              <a:t>Средне-Русской</a:t>
            </a:r>
            <a:r>
              <a:rPr lang="ru-RU" dirty="0"/>
              <a:t>  возвышенности  между  реками  Окой,  Десной, </a:t>
            </a:r>
            <a:r>
              <a:rPr lang="ru-RU" dirty="0" smtClean="0"/>
              <a:t>Сеймом. Центр района - г.Дмитровск, </a:t>
            </a:r>
            <a:r>
              <a:rPr lang="ru-RU" dirty="0"/>
              <a:t>расположен  при  слиянии  рек  </a:t>
            </a:r>
            <a:r>
              <a:rPr lang="ru-RU" dirty="0" err="1"/>
              <a:t>Неруссы</a:t>
            </a:r>
            <a:r>
              <a:rPr lang="ru-RU" dirty="0"/>
              <a:t>  и  </a:t>
            </a:r>
            <a:r>
              <a:rPr lang="ru-RU" dirty="0" err="1"/>
              <a:t>Общерицы</a:t>
            </a:r>
            <a:r>
              <a:rPr lang="ru-RU" dirty="0" smtClean="0"/>
              <a:t>. </a:t>
            </a:r>
            <a:r>
              <a:rPr lang="ru-RU" dirty="0"/>
              <a:t> </a:t>
            </a:r>
            <a:r>
              <a:rPr lang="ru-RU" dirty="0" smtClean="0"/>
              <a:t>Граничит: на </a:t>
            </a:r>
            <a:r>
              <a:rPr lang="ru-RU" dirty="0"/>
              <a:t>севере с </a:t>
            </a:r>
            <a:r>
              <a:rPr lang="ru-RU" dirty="0" err="1"/>
              <a:t>Шаблыкинским</a:t>
            </a:r>
            <a:r>
              <a:rPr lang="ru-RU" dirty="0"/>
              <a:t>  и </a:t>
            </a:r>
            <a:r>
              <a:rPr lang="ru-RU" dirty="0" err="1"/>
              <a:t>Сосковским</a:t>
            </a:r>
            <a:r>
              <a:rPr lang="ru-RU" dirty="0"/>
              <a:t> районами Орловской </a:t>
            </a:r>
            <a:r>
              <a:rPr lang="ru-RU" dirty="0" smtClean="0"/>
              <a:t>области; на </a:t>
            </a:r>
            <a:r>
              <a:rPr lang="ru-RU" dirty="0"/>
              <a:t>востоке с </a:t>
            </a:r>
            <a:r>
              <a:rPr lang="ru-RU" dirty="0" err="1"/>
              <a:t>Кромским</a:t>
            </a:r>
            <a:r>
              <a:rPr lang="ru-RU" dirty="0"/>
              <a:t> и </a:t>
            </a:r>
            <a:r>
              <a:rPr lang="ru-RU" dirty="0" err="1"/>
              <a:t>Троснянским</a:t>
            </a:r>
            <a:r>
              <a:rPr lang="ru-RU" dirty="0"/>
              <a:t> районами Орловской </a:t>
            </a:r>
            <a:r>
              <a:rPr lang="ru-RU" dirty="0" smtClean="0"/>
              <a:t>области; на </a:t>
            </a:r>
            <a:r>
              <a:rPr lang="ru-RU" dirty="0"/>
              <a:t>юге с Курской </a:t>
            </a:r>
            <a:r>
              <a:rPr lang="ru-RU" dirty="0" smtClean="0"/>
              <a:t>областью; на </a:t>
            </a:r>
            <a:r>
              <a:rPr lang="ru-RU" dirty="0"/>
              <a:t>западе с Брянской областью.</a:t>
            </a:r>
          </a:p>
          <a:p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1357298"/>
            <a:ext cx="3000396" cy="30003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3570" y="571480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Природно-климатические  преимущества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357166"/>
          <a:ext cx="3071834" cy="582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224"/>
                <a:gridCol w="1348610"/>
              </a:tblGrid>
              <a:tr h="9747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Основные сведения о земельных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участках (площадки для дальнейшего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размещения Индустриальных парков)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Адрес места расположения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Орловская область, Дмитровский район, г. Дмитровск</a:t>
                      </a:r>
                    </a:p>
                  </a:txBody>
                  <a:tcPr marL="68580" marR="68580" marT="0" marB="0"/>
                </a:tc>
              </a:tr>
              <a:tr h="42639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учёт земельного участка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Зарегистрирован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номер участка/квартала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57:07:0050154:1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декларированная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25749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Предельный размер площади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25749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Категория земель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Земли населенных пунктов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Вид разрешенного использования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Зона промышленных объектов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Фактическое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 Не используется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зданий, строений, сооружений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имеется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Разрешительная, градостроительная</a:t>
                      </a:r>
                      <a:r>
                        <a:rPr lang="ru-RU" sz="1000" baseline="0" dirty="0" smtClean="0"/>
                        <a:t> документация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Проект генерального плана. Утвержден 14.12.2012 г. №98/15-ГС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143372" y="357166"/>
          <a:ext cx="4500594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97"/>
                <a:gridCol w="2250297"/>
              </a:tblGrid>
              <a:tr h="3042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(наименование, собственник)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ООО «ИНТЕР РАО – Орловский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энергосбыт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» </a:t>
                      </a:r>
                      <a:endParaRPr lang="ru-RU" sz="1000" dirty="0" smtClean="0">
                        <a:latin typeface="+mn-lt"/>
                      </a:endParaRPr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</a:t>
                      </a:r>
                      <a:r>
                        <a:rPr lang="ru-RU" sz="1000" baseline="0" dirty="0" smtClean="0"/>
                        <a:t> питания (свободная мощность (МВт))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существующее</a:t>
                      </a:r>
                    </a:p>
                  </a:txBody>
                  <a:tcPr marL="68580" marR="68580" marT="0" marB="0"/>
                </a:tc>
              </a:tr>
              <a:tr h="350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(расстояние (м))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На расстоянии 5 м</a:t>
                      </a:r>
                    </a:p>
                  </a:txBody>
                  <a:tcPr marL="68580" marR="68580" marT="0" marB="0"/>
                </a:tc>
              </a:tr>
              <a:tr h="47479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Ближайшая точка подключения (напряжение в сети, кВ)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В здании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http://dmitrovsk.dmitrovsk-orel.ru/files/uploads/images/genplan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000496" y="2928934"/>
            <a:ext cx="4785376" cy="3429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929454" y="4857760"/>
            <a:ext cx="28575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286644" y="4929198"/>
            <a:ext cx="1388522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/>
              <a:t>Бывший молокозавод</a:t>
            </a:r>
            <a:endParaRPr lang="ru-RU" sz="1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428604"/>
          <a:ext cx="3071834" cy="5820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224"/>
                <a:gridCol w="1348610"/>
              </a:tblGrid>
              <a:tr h="9747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Основные сведения о земельных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участках (площадки для дальнейшего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размещения Индустриальных парков)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Адрес места расположения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Орловская область, Дмитровский район, г. Дмитровск</a:t>
                      </a:r>
                    </a:p>
                  </a:txBody>
                  <a:tcPr marL="68580" marR="68580" marT="0" marB="0"/>
                </a:tc>
              </a:tr>
              <a:tr h="42639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учёт земельного участка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Не зарегистрирован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номер участка/квартала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57:07:0050154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декларированная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20000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Предельный размер площади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30000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Категория земель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Земли населенных пунктов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Вид разрешенного использования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Зона промышленных объектов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Фактическое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 Не используется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зданий, строений, сооружений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имеется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Разрешительная, градостроительная</a:t>
                      </a:r>
                      <a:r>
                        <a:rPr lang="ru-RU" sz="1000" baseline="0" dirty="0" smtClean="0"/>
                        <a:t> документация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Проект генерального плана. Утвержден 14.12.2012 г. №98/15-ГС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143372" y="428604"/>
          <a:ext cx="4500594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97"/>
                <a:gridCol w="2250297"/>
              </a:tblGrid>
              <a:tr h="3042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(наименование, собственник)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ООО «ИНТЕР РАО – Орловский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энергосбыт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» </a:t>
                      </a:r>
                      <a:endParaRPr lang="ru-RU" sz="1000" dirty="0" smtClean="0">
                        <a:latin typeface="+mn-lt"/>
                      </a:endParaRPr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</a:t>
                      </a:r>
                      <a:r>
                        <a:rPr lang="ru-RU" sz="1000" baseline="0" dirty="0" smtClean="0"/>
                        <a:t> питания (свободная мощность (МВт))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350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(расстояние (м))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На расстоянии 50м</a:t>
                      </a:r>
                    </a:p>
                  </a:txBody>
                  <a:tcPr marL="68580" marR="68580" marT="0" marB="0"/>
                </a:tc>
              </a:tr>
              <a:tr h="47479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Ближайшая точка подключения (напряжение в сети, кВ)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ЛЭП -10кВ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http://dmitrovsk.dmitrovsk-orel.ru/files/uploads/images/genplan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14744" y="3000372"/>
            <a:ext cx="4998720" cy="3286148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786578" y="4714884"/>
            <a:ext cx="28575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215206" y="4714884"/>
            <a:ext cx="1704313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smtClean="0"/>
              <a:t>Бывшая база </a:t>
            </a:r>
            <a:r>
              <a:rPr lang="ru-RU" sz="1000" dirty="0" err="1" smtClean="0"/>
              <a:t>Сельхозхимии</a:t>
            </a:r>
            <a:endParaRPr lang="ru-RU" sz="1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357166"/>
          <a:ext cx="3071834" cy="6102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224"/>
                <a:gridCol w="1348610"/>
              </a:tblGrid>
              <a:tr h="9747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Основные сведения о земельных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участках (площадки для дальнейшего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размещения Индустриальных парков)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Адрес места расположения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Орловская область, Дмитровский район,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Домаховское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с/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/>
                        </a:rPr>
                        <a:t>Халческое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месторождение мела</a:t>
                      </a:r>
                    </a:p>
                  </a:txBody>
                  <a:tcPr marL="68580" marR="68580" marT="0" marB="0"/>
                </a:tc>
              </a:tr>
              <a:tr h="42639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учёт земельного участка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Не зарегистрирован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Кадастровый номер участка/квартала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57:07:0030601 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Площадь декларированная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78000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Предельный размер площади (м2)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100000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Категория земель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Земли сельскохозяйственного назначения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Вид разрешенного использования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Сельскохозяйственное использование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Фактическое использование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Не используется</a:t>
                      </a:r>
                    </a:p>
                  </a:txBody>
                  <a:tcPr marL="68580" marR="68580" marT="0" marB="0"/>
                </a:tc>
              </a:tr>
              <a:tr h="42654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Наличие зданий, строений, сооружений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n-lt"/>
                          <a:ea typeface="Calibri"/>
                          <a:cs typeface="Times New Roman"/>
                        </a:rPr>
                        <a:t>нет</a:t>
                      </a:r>
                    </a:p>
                  </a:txBody>
                  <a:tcPr marL="68580" marR="68580" marT="0" marB="0"/>
                </a:tc>
              </a:tr>
              <a:tr h="5848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Разрешительная, градостроительная</a:t>
                      </a:r>
                      <a:r>
                        <a:rPr lang="ru-RU" sz="1000" baseline="0" dirty="0" smtClean="0"/>
                        <a:t> документация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Проект генерального плана. Утвержден15.03.2013 г. №80 СС/20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143372" y="357166"/>
          <a:ext cx="4500594" cy="214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97"/>
                <a:gridCol w="2250297"/>
              </a:tblGrid>
              <a:tr h="3042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Электроснабжение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(наименование, собственник)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</a:rPr>
                        <a:t>ООО «ИНТЕР РАО – Орловский </a:t>
                      </a:r>
                      <a:r>
                        <a:rPr lang="ru-RU" sz="1000" dirty="0" err="1" smtClean="0">
                          <a:latin typeface="+mn-lt"/>
                          <a:ea typeface="Calibri"/>
                        </a:rPr>
                        <a:t>энергосбыт</a:t>
                      </a:r>
                      <a:r>
                        <a:rPr lang="ru-RU" sz="1000" dirty="0" smtClean="0">
                          <a:latin typeface="+mn-lt"/>
                          <a:ea typeface="Calibri"/>
                        </a:rPr>
                        <a:t>» </a:t>
                      </a:r>
                      <a:endParaRPr lang="ru-RU" sz="1000" dirty="0" smtClean="0">
                        <a:latin typeface="+mn-lt"/>
                      </a:endParaRPr>
                    </a:p>
                  </a:txBody>
                  <a:tcPr/>
                </a:tc>
              </a:tr>
              <a:tr h="50705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</a:t>
                      </a:r>
                      <a:r>
                        <a:rPr lang="ru-RU" sz="1000" baseline="0" dirty="0" smtClean="0"/>
                        <a:t> питания (свободная мощность (МВт))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350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Центр питания (расстояние (м))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На расстоянии 400 м</a:t>
                      </a:r>
                    </a:p>
                  </a:txBody>
                  <a:tcPr marL="68580" marR="68580" marT="0" marB="0"/>
                </a:tc>
              </a:tr>
              <a:tr h="474799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Ближайшая точка подключения (напряжение в сети, кВ)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/>
                        </a:rPr>
                        <a:t> ЛЭП-110 кВ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 descr="C:\Users\Лидия Васильевна\Downloads\funkcionalnoe_zonirovanie_territorii_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643182"/>
            <a:ext cx="3482323" cy="379247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786578" y="5357826"/>
            <a:ext cx="28575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143768" y="5143512"/>
            <a:ext cx="1721946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000" dirty="0" err="1" smtClean="0"/>
              <a:t>Халчёвское</a:t>
            </a:r>
            <a:r>
              <a:rPr lang="ru-RU" sz="1000" dirty="0" smtClean="0"/>
              <a:t> месторождение</a:t>
            </a:r>
          </a:p>
          <a:p>
            <a:r>
              <a:rPr lang="ru-RU" sz="1000" dirty="0" smtClean="0"/>
              <a:t>мела</a:t>
            </a:r>
            <a:endParaRPr lang="ru-RU" sz="1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42852"/>
            <a:ext cx="6429398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66" y="357166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Мероприятия, направленные на улучшение </a:t>
            </a:r>
          </a:p>
          <a:p>
            <a:pPr algn="ctr"/>
            <a:r>
              <a:rPr lang="ru-RU" b="1" dirty="0" smtClean="0"/>
              <a:t>инвестиционной конъюнктуры </a:t>
            </a:r>
            <a:endParaRPr lang="ru-RU" b="1" dirty="0"/>
          </a:p>
        </p:txBody>
      </p:sp>
      <p:pic>
        <p:nvPicPr>
          <p:cNvPr id="4" name="Рисунок 3" descr="IMG_14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000240"/>
            <a:ext cx="3251200" cy="243840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IMG_14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2000240"/>
            <a:ext cx="3251200" cy="243840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85786" y="2143116"/>
            <a:ext cx="2658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Здание бывшего молокозавода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72132" y="2071678"/>
            <a:ext cx="30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Постройки от бывшего предприятия </a:t>
            </a:r>
          </a:p>
          <a:p>
            <a:pPr algn="ctr"/>
            <a:r>
              <a:rPr lang="ru-RU" sz="1400" b="1" dirty="0" smtClean="0"/>
              <a:t>«</a:t>
            </a:r>
            <a:r>
              <a:rPr lang="ru-RU" sz="1400" b="1" dirty="0" err="1" smtClean="0"/>
              <a:t>Сельхозхимия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86050" y="1571612"/>
            <a:ext cx="371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Простаивающие заводские площадки</a:t>
            </a:r>
            <a:endParaRPr lang="ru-RU" sz="16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95262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3108" y="78579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Контактная информация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71736" y="1285860"/>
          <a:ext cx="378621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97"/>
                <a:gridCol w="153591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Отделы администрации Дмитровского района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</a:rPr>
                        <a:t> Орловской области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Телефон</a:t>
                      </a:r>
                    </a:p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8 (48649)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Отдел по управлению муниципальным имуществом Дмитровского района Орловской области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2-14-65</a:t>
                      </a:r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Отдел по экономике, предпринимательству,</a:t>
                      </a:r>
                      <a:r>
                        <a:rPr lang="ru-RU" sz="1000" baseline="0" dirty="0" smtClean="0"/>
                        <a:t> труду и торговле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2-12-43, 2-14-58</a:t>
                      </a:r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Отдел сельского хозяйства и продовольствия 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2-14-85, 2-12-72</a:t>
                      </a:r>
                      <a:endParaRPr lang="ru-RU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Отдел архитектуры, градостроительства и жилищно-коммунального хозяйства 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2-16-97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уд Крупышино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257"/>
            <a:ext cx="9144000" cy="6161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714356"/>
            <a:ext cx="5429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Экология:</a:t>
            </a:r>
            <a:r>
              <a:rPr lang="ru-RU" dirty="0" smtClean="0"/>
              <a:t> Экологическая обстановка в норме.</a:t>
            </a:r>
          </a:p>
          <a:p>
            <a:endParaRPr lang="ru-RU" dirty="0" smtClean="0"/>
          </a:p>
          <a:p>
            <a:r>
              <a:rPr lang="ru-RU" b="1" dirty="0" smtClean="0"/>
              <a:t>Климат</a:t>
            </a:r>
            <a:r>
              <a:rPr lang="ru-RU" dirty="0" smtClean="0"/>
              <a:t>: </a:t>
            </a:r>
            <a:r>
              <a:rPr lang="ru-RU" dirty="0"/>
              <a:t>Климат района умеренно-континентальный. Средняя температура июля +19°С, января –9,7°С. Среднегодовое количество осадков составляет </a:t>
            </a:r>
            <a:r>
              <a:rPr lang="ru-RU" dirty="0" smtClean="0"/>
              <a:t>565 </a:t>
            </a:r>
            <a:r>
              <a:rPr lang="ru-RU" dirty="0"/>
              <a:t>мм, причем максимальное суточное количество достигает 68 мм, наибольшая высота снежного покрова 66-93см. Среднегодовая скорость ветра  достигает 3-5 м/сек.</a:t>
            </a:r>
          </a:p>
          <a:p>
            <a:endParaRPr lang="ru-RU" dirty="0" smtClean="0"/>
          </a:p>
          <a:p>
            <a:r>
              <a:rPr lang="ru-RU" b="1" dirty="0" smtClean="0"/>
              <a:t>Ландшафт</a:t>
            </a:r>
            <a:r>
              <a:rPr lang="ru-RU" dirty="0" smtClean="0"/>
              <a:t>: </a:t>
            </a:r>
            <a:r>
              <a:rPr lang="ru-RU" dirty="0"/>
              <a:t>Территория района входит в состав центральной части </a:t>
            </a:r>
            <a:r>
              <a:rPr lang="ru-RU" dirty="0" err="1"/>
              <a:t>Средне-Русской</a:t>
            </a:r>
            <a:r>
              <a:rPr lang="ru-RU" dirty="0"/>
              <a:t> возвышенности </a:t>
            </a:r>
            <a:r>
              <a:rPr lang="ru-RU" dirty="0" smtClean="0"/>
              <a:t>в пределах </a:t>
            </a:r>
            <a:r>
              <a:rPr lang="ru-RU" sz="1600" dirty="0" smtClean="0"/>
              <a:t>степной</a:t>
            </a:r>
            <a:r>
              <a:rPr lang="ru-RU" dirty="0" smtClean="0"/>
              <a:t> и лесостепной зон и </a:t>
            </a:r>
            <a:r>
              <a:rPr lang="ru-RU" dirty="0"/>
              <a:t>представляет собой волнистую </a:t>
            </a:r>
            <a:r>
              <a:rPr lang="ru-RU" dirty="0" smtClean="0"/>
              <a:t>равнину,  </a:t>
            </a:r>
            <a:r>
              <a:rPr lang="ru-RU" dirty="0"/>
              <a:t>изрезанную густой сетью оврагов и долинами рек. </a:t>
            </a:r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сле уборки Вид с Краснокалиновской горки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285728"/>
            <a:ext cx="8001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Почвы</a:t>
            </a:r>
            <a:r>
              <a:rPr lang="ru-RU" dirty="0" smtClean="0"/>
              <a:t>:  </a:t>
            </a:r>
            <a:r>
              <a:rPr lang="ru-RU" dirty="0"/>
              <a:t>Территория Дмитровского района </a:t>
            </a:r>
            <a:r>
              <a:rPr lang="ru-RU" dirty="0" smtClean="0"/>
              <a:t>имеет  </a:t>
            </a:r>
            <a:r>
              <a:rPr lang="ru-RU" dirty="0"/>
              <a:t>наибольшую пестроту почвенного покрова, в которой встречаются все почвенные разности, имеющие в области, за исключением типичного чернозема. Преобладающими почвами </a:t>
            </a:r>
            <a:r>
              <a:rPr lang="ru-RU" dirty="0" smtClean="0"/>
              <a:t>являются </a:t>
            </a:r>
            <a:r>
              <a:rPr lang="ru-RU" dirty="0"/>
              <a:t>лесные (серые, светло-серые и темно-серые), занимающие 52,3%. Дерново-подзолистые почвы занимают около 9%. На долю выщелоченного чернозема приходится всего </a:t>
            </a:r>
            <a:r>
              <a:rPr lang="ru-RU" dirty="0" smtClean="0"/>
              <a:t>4,3</a:t>
            </a:r>
            <a:r>
              <a:rPr lang="ru-RU" dirty="0"/>
              <a:t>%, а оподзоленный чернозем занимает 14,4%. Большое распространение имеют и лугово-черноземные почвы-почвы временного избыточного увлажнения. </a:t>
            </a:r>
          </a:p>
          <a:p>
            <a:pPr algn="just"/>
            <a:r>
              <a:rPr lang="ru-RU" dirty="0"/>
              <a:t>Механический состав почв в этой зоне так же разнообразен – от песчаного и супесчаного до тяжелосуглинистого.</a:t>
            </a:r>
          </a:p>
          <a:p>
            <a:pPr algn="just"/>
            <a:r>
              <a:rPr lang="ru-RU" dirty="0" smtClean="0"/>
              <a:t>  </a:t>
            </a:r>
          </a:p>
          <a:p>
            <a:endParaRPr lang="ru-RU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000100" y="4429132"/>
          <a:ext cx="6362700" cy="1900238"/>
        </p:xfrm>
        <a:graphic>
          <a:graphicData uri="http://schemas.openxmlformats.org/presentationml/2006/ole">
            <p:oleObj spid="_x0000_s3074" name="Диаграмма" r:id="rId4" imgW="6362632" imgH="1828981" progId="MSGraph.Chart.8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42852"/>
            <a:ext cx="6286500" cy="6467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2976" y="357166"/>
            <a:ext cx="671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Производственно-экономическая  характеристика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1214422"/>
            <a:ext cx="785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Сельское хозяйство  представлено растениеводством и животнов</a:t>
            </a:r>
            <a:r>
              <a:rPr lang="ru-RU" sz="1600" b="1" dirty="0" smtClean="0"/>
              <a:t>одством</a:t>
            </a:r>
            <a:endParaRPr lang="ru-RU" sz="1600" b="1" dirty="0"/>
          </a:p>
        </p:txBody>
      </p:sp>
      <p:pic>
        <p:nvPicPr>
          <p:cNvPr id="14" name="Рисунок 13" descr="IMG_6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3116"/>
            <a:ext cx="3929090" cy="2786082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2143116"/>
            <a:ext cx="4214842" cy="2786082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0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Промышленное производство представлено обрабатывающими предприятиями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121442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ООО «Дмитровский хлебозавод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Рисунок 4" descr="ДМК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500174"/>
            <a:ext cx="3429024" cy="2214578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Хлебозавод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571612"/>
            <a:ext cx="3571900" cy="2214578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00760" y="114298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ООО «ДМК</a:t>
            </a:r>
            <a:r>
              <a:rPr lang="ru-RU" dirty="0" smtClean="0"/>
              <a:t>»</a:t>
            </a:r>
            <a:endParaRPr lang="ru-RU" dirty="0"/>
          </a:p>
        </p:txBody>
      </p:sp>
      <p:cxnSp>
        <p:nvCxnSpPr>
          <p:cNvPr id="10" name="Прямая со стрелкой 9"/>
          <p:cNvCxnSpPr>
            <a:stCxn id="3" idx="2"/>
          </p:cNvCxnSpPr>
          <p:nvPr/>
        </p:nvCxnSpPr>
        <p:spPr>
          <a:xfrm rot="16200000" flipH="1">
            <a:off x="5274592" y="131063"/>
            <a:ext cx="202172" cy="18216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3417203" y="83203"/>
            <a:ext cx="273610" cy="19645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0035" y="371475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ООО «Дмитровск-пенька»</a:t>
            </a:r>
            <a:endParaRPr lang="ru-RU" b="1" dirty="0"/>
          </a:p>
        </p:txBody>
      </p:sp>
      <p:pic>
        <p:nvPicPr>
          <p:cNvPr id="18" name="Рисунок 17" descr="Пенькозавод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4071942"/>
            <a:ext cx="3643338" cy="2286016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 descr="Фабрика нетканых материало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4143380"/>
            <a:ext cx="3500462" cy="2286016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5214942" y="3714752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ОАО «Дмитровская фабрика</a:t>
            </a:r>
          </a:p>
          <a:p>
            <a:pPr algn="ctr"/>
            <a:r>
              <a:rPr lang="ru-RU" b="1" dirty="0" smtClean="0"/>
              <a:t>нетканых материалов» </a:t>
            </a:r>
            <a:endParaRPr lang="ru-RU" b="1" dirty="0"/>
          </a:p>
        </p:txBody>
      </p:sp>
      <p:pic>
        <p:nvPicPr>
          <p:cNvPr id="14" name="Рисунок 13" descr="Шлан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2786058"/>
            <a:ext cx="2357454" cy="1809741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571868" y="2928934"/>
            <a:ext cx="186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ООО «</a:t>
            </a:r>
            <a:r>
              <a:rPr lang="ru-RU" b="1" dirty="0" err="1" smtClean="0"/>
              <a:t>Дилум</a:t>
            </a:r>
            <a:r>
              <a:rPr lang="ru-RU" b="1" dirty="0" smtClean="0"/>
              <a:t>»</a:t>
            </a:r>
            <a:endParaRPr lang="ru-RU" b="1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rot="5400000">
            <a:off x="3643306" y="1857364"/>
            <a:ext cx="171451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0"/>
            <a:ext cx="6286500" cy="6467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8860" y="28572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Ресурсные факторы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642918"/>
            <a:ext cx="520669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Количество населённых пунктов</a:t>
            </a:r>
            <a:r>
              <a:rPr lang="ru-RU" dirty="0" smtClean="0"/>
              <a:t>:    127 (из них без населения 28)</a:t>
            </a:r>
          </a:p>
          <a:p>
            <a:endParaRPr lang="ru-RU" dirty="0" smtClean="0"/>
          </a:p>
          <a:p>
            <a:r>
              <a:rPr lang="ru-RU" b="1" dirty="0" smtClean="0"/>
              <a:t>Плотность населения</a:t>
            </a:r>
            <a:r>
              <a:rPr lang="ru-RU" dirty="0" smtClean="0"/>
              <a:t>:  8,8 чел. / 1 кв.км</a:t>
            </a:r>
          </a:p>
          <a:p>
            <a:endParaRPr lang="ru-RU" dirty="0" smtClean="0"/>
          </a:p>
          <a:p>
            <a:r>
              <a:rPr lang="ru-RU" b="1" dirty="0" smtClean="0"/>
              <a:t>Инфраструктура профессионального </a:t>
            </a:r>
          </a:p>
          <a:p>
            <a:r>
              <a:rPr lang="ru-RU" b="1" dirty="0" smtClean="0"/>
              <a:t>образования </a:t>
            </a:r>
            <a:r>
              <a:rPr lang="ru-RU" dirty="0" smtClean="0"/>
              <a:t>представлена  </a:t>
            </a:r>
            <a:r>
              <a:rPr lang="ru-RU" dirty="0"/>
              <a:t> </a:t>
            </a:r>
            <a:r>
              <a:rPr lang="ru-RU" dirty="0" smtClean="0"/>
              <a:t>филиалом Орловского техникума </a:t>
            </a:r>
            <a:r>
              <a:rPr lang="ru-RU" dirty="0" err="1" smtClean="0"/>
              <a:t>агротехнологий</a:t>
            </a:r>
            <a:r>
              <a:rPr lang="ru-RU" dirty="0" smtClean="0"/>
              <a:t> и транспорта</a:t>
            </a:r>
          </a:p>
          <a:p>
            <a:endParaRPr lang="ru-RU" dirty="0" smtClean="0"/>
          </a:p>
          <a:p>
            <a:r>
              <a:rPr lang="ru-RU" b="1" dirty="0" smtClean="0"/>
              <a:t>Протяженность автодорог </a:t>
            </a:r>
            <a:r>
              <a:rPr lang="ru-RU" dirty="0" smtClean="0"/>
              <a:t>с твердым покрытием 356 км</a:t>
            </a:r>
          </a:p>
          <a:p>
            <a:r>
              <a:rPr lang="ru-RU" dirty="0" smtClean="0"/>
              <a:t>(Железная </a:t>
            </a:r>
            <a:r>
              <a:rPr lang="ru-RU" dirty="0"/>
              <a:t>дорога на территории Дмитровского района отсутствует. Ближайшие железнодорожные станции пассажирского сообщения с.Комаричи и ст.Железногорск расположены в Брянской и Курской областях в 25 км.</a:t>
            </a:r>
          </a:p>
          <a:p>
            <a:r>
              <a:rPr lang="ru-RU" b="1" dirty="0" smtClean="0"/>
              <a:t>Сырьевая база</a:t>
            </a:r>
            <a:r>
              <a:rPr lang="ru-RU" dirty="0" smtClean="0"/>
              <a:t>:  меловой, глиняный, песчаный </a:t>
            </a:r>
            <a:r>
              <a:rPr lang="ru-RU" dirty="0" smtClean="0"/>
              <a:t>карьеры</a:t>
            </a:r>
            <a:endParaRPr lang="ru-RU" dirty="0" smtClean="0"/>
          </a:p>
          <a:p>
            <a:endParaRPr lang="ru-RU" sz="1600" dirty="0"/>
          </a:p>
        </p:txBody>
      </p:sp>
      <p:pic>
        <p:nvPicPr>
          <p:cNvPr id="9" name="Рисунок 8" descr="Профучилищ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000240"/>
            <a:ext cx="3500462" cy="1143008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 descr="Дороги Граница Дмитровского и Кромского районов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3357562"/>
            <a:ext cx="3429024" cy="1357322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 descr="P10409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5000636"/>
            <a:ext cx="2357454" cy="1571636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а поселений райо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0"/>
            <a:ext cx="6286500" cy="6467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66" y="285728"/>
            <a:ext cx="600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Историко-культурные достопримечательност</a:t>
            </a:r>
            <a:r>
              <a:rPr lang="ru-RU" sz="2000" dirty="0" smtClean="0"/>
              <a:t>и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857356" y="642918"/>
            <a:ext cx="59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Природно-экологический потенциал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57356" y="1428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1500174"/>
            <a:ext cx="5143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Образование г.Дмитровска относится к началу </a:t>
            </a:r>
            <a:r>
              <a:rPr lang="en-US" dirty="0" smtClean="0"/>
              <a:t>XVIII </a:t>
            </a:r>
            <a:r>
              <a:rPr lang="ru-RU" dirty="0" smtClean="0"/>
              <a:t>столетия, </a:t>
            </a:r>
            <a:r>
              <a:rPr lang="ru-RU" dirty="0"/>
              <a:t>когда молдавский господарь Дмитрий Кантемир принял русское подданство и Петр </a:t>
            </a:r>
            <a:r>
              <a:rPr lang="ru-RU" dirty="0" smtClean="0"/>
              <a:t> </a:t>
            </a:r>
            <a:r>
              <a:rPr lang="en-US" dirty="0" smtClean="0"/>
              <a:t>I </a:t>
            </a:r>
            <a:r>
              <a:rPr lang="ru-RU" dirty="0" smtClean="0"/>
              <a:t>подарил </a:t>
            </a:r>
            <a:r>
              <a:rPr lang="ru-RU" dirty="0"/>
              <a:t>ему поместье в тогдашнем Севском уезде. По Указу </a:t>
            </a:r>
            <a:r>
              <a:rPr lang="ru-RU" dirty="0" smtClean="0"/>
              <a:t>Екатерины-</a:t>
            </a:r>
            <a:r>
              <a:rPr lang="en-US" dirty="0" smtClean="0"/>
              <a:t>II</a:t>
            </a:r>
            <a:r>
              <a:rPr lang="ru-RU" dirty="0" smtClean="0"/>
              <a:t> </a:t>
            </a:r>
            <a:r>
              <a:rPr lang="ru-RU" dirty="0"/>
              <a:t>от 25 июня 1782 г. село Дмитровка было преобразовано в город, и был образован Дмитровский уезд.</a:t>
            </a:r>
            <a:r>
              <a:rPr lang="ru-RU" dirty="0" smtClean="0"/>
              <a:t>  Часть усадьбы  и парк Кантемира  существуют сейчас.</a:t>
            </a:r>
            <a:endParaRPr lang="ru-RU" dirty="0"/>
          </a:p>
        </p:txBody>
      </p:sp>
      <p:pic>
        <p:nvPicPr>
          <p:cNvPr id="11" name="Рисунок 10" descr="image 1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3071810"/>
            <a:ext cx="2857520" cy="1500198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 descr="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1000108"/>
            <a:ext cx="2857520" cy="1928826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 descr="Усадьба Кантемир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4786322"/>
            <a:ext cx="2714644" cy="1714512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 descr="image 12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8" y="4786322"/>
            <a:ext cx="2928958" cy="1643074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 descr="Парк аллея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34" y="4214818"/>
            <a:ext cx="1905000" cy="2286000"/>
          </a:xfrm>
          <a:prstGeom prst="round2Diag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 descr="Памятник Кантемиру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714752"/>
            <a:ext cx="2428892" cy="1928826"/>
          </a:xfrm>
          <a:prstGeom prst="round2DiagRect">
            <a:avLst/>
          </a:prstGeom>
          <a:ln w="19050">
            <a:solidFill>
              <a:schemeClr val="bg2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1329</TotalTime>
  <Words>2213</Words>
  <Application>Microsoft Office PowerPoint</Application>
  <PresentationFormat>Экран (4:3)</PresentationFormat>
  <Paragraphs>467</Paragraphs>
  <Slides>34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Диаграмма</vt:lpstr>
      <vt:lpstr>Презентация инвестиционной привлекательности муниципального образования  Дмитровский район Орловской области  «Территории роста»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Презентентация инвестиционной привлекательности муниципального образования Дмитровский район Орловской области «Территории роста»</dc:title>
  <dc:creator>User2</dc:creator>
  <cp:lastModifiedBy>User2</cp:lastModifiedBy>
  <cp:revision>168</cp:revision>
  <dcterms:created xsi:type="dcterms:W3CDTF">2016-01-21T05:15:24Z</dcterms:created>
  <dcterms:modified xsi:type="dcterms:W3CDTF">2016-01-22T16:10:40Z</dcterms:modified>
</cp:coreProperties>
</file>