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7" r:id="rId11"/>
    <p:sldId id="256" r:id="rId12"/>
    <p:sldId id="276" r:id="rId13"/>
    <p:sldId id="259" r:id="rId14"/>
    <p:sldId id="260" r:id="rId15"/>
    <p:sldId id="281" r:id="rId16"/>
    <p:sldId id="262" r:id="rId17"/>
    <p:sldId id="264" r:id="rId18"/>
    <p:sldId id="263" r:id="rId19"/>
    <p:sldId id="278" r:id="rId20"/>
    <p:sldId id="265" r:id="rId21"/>
    <p:sldId id="267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0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23E-2"/>
          <c:w val="0.71473638451443566"/>
          <c:h val="0.7539646161003212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54289</c:v>
                </c:pt>
                <c:pt idx="1">
                  <c:v>54289</c:v>
                </c:pt>
                <c:pt idx="2">
                  <c:v>54289</c:v>
                </c:pt>
              </c:numCache>
            </c:numRef>
          </c:val>
        </c:ser>
        <c:shape val="box"/>
        <c:axId val="96444800"/>
        <c:axId val="96446336"/>
        <c:axId val="83506944"/>
      </c:bar3DChart>
      <c:catAx>
        <c:axId val="96444800"/>
        <c:scaling>
          <c:orientation val="minMax"/>
        </c:scaling>
        <c:axPos val="b"/>
        <c:numFmt formatCode="General" sourceLinked="1"/>
        <c:tickLblPos val="nextTo"/>
        <c:crossAx val="96446336"/>
        <c:crosses val="autoZero"/>
        <c:auto val="1"/>
        <c:lblAlgn val="ctr"/>
        <c:lblOffset val="100"/>
      </c:catAx>
      <c:valAx>
        <c:axId val="96446336"/>
        <c:scaling>
          <c:orientation val="minMax"/>
        </c:scaling>
        <c:axPos val="l"/>
        <c:majorGridlines/>
        <c:numFmt formatCode="General" sourceLinked="1"/>
        <c:tickLblPos val="nextTo"/>
        <c:crossAx val="96444800"/>
        <c:crosses val="autoZero"/>
        <c:crossBetween val="between"/>
      </c:valAx>
      <c:serAx>
        <c:axId val="83506944"/>
        <c:scaling>
          <c:orientation val="minMax"/>
        </c:scaling>
        <c:delete val="1"/>
        <c:axPos val="b"/>
        <c:tickLblPos val="nextTo"/>
        <c:crossAx val="9644633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4"/>
            <c:explosion val="2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45,2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11,1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11,4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сдачи в аренду имущества 6,0%</c:v>
                </c:pt>
                <c:pt idx="1">
                  <c:v>Доходы от сдачи в аренду земельных участков 45,2%</c:v>
                </c:pt>
                <c:pt idx="2">
                  <c:v>Доходы от продажи земельных участков 26,3%</c:v>
                </c:pt>
                <c:pt idx="3">
                  <c:v>Доходы от реализации имущества 11,1%</c:v>
                </c:pt>
                <c:pt idx="4">
                  <c:v>Прочие 11,4%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45.2</c:v>
                </c:pt>
                <c:pt idx="2">
                  <c:v>26.3</c:v>
                </c:pt>
                <c:pt idx="3">
                  <c:v>11.1</c:v>
                </c:pt>
                <c:pt idx="4">
                  <c:v>11.4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6856162807307153"/>
          <c:w val="0.6119321716729853"/>
          <c:h val="0.43143837192692897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38"/>
          <c:h val="0.81326758526306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13,6%</c:v>
                </c:pt>
                <c:pt idx="1">
                  <c:v>Субсидии 18,3%</c:v>
                </c:pt>
                <c:pt idx="2">
                  <c:v>Дотации 23,6%</c:v>
                </c:pt>
                <c:pt idx="3">
                  <c:v>Субвенции 44,5%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13.6</c:v>
                </c:pt>
                <c:pt idx="1">
                  <c:v>18.3</c:v>
                </c:pt>
                <c:pt idx="2">
                  <c:v>23.6</c:v>
                </c:pt>
                <c:pt idx="3">
                  <c:v>44.5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546"/>
          <c:h val="0.71245957021990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8.6</c:v>
                </c:pt>
                <c:pt idx="1">
                  <c:v>0.2</c:v>
                </c:pt>
                <c:pt idx="2">
                  <c:v>0.1</c:v>
                </c:pt>
                <c:pt idx="3">
                  <c:v>21.8</c:v>
                </c:pt>
                <c:pt idx="4">
                  <c:v>0.2</c:v>
                </c:pt>
                <c:pt idx="5">
                  <c:v>47.2</c:v>
                </c:pt>
                <c:pt idx="6">
                  <c:v>4.7</c:v>
                </c:pt>
                <c:pt idx="7">
                  <c:v>2.7</c:v>
                </c:pt>
                <c:pt idx="8">
                  <c:v>9.4</c:v>
                </c:pt>
                <c:pt idx="9">
                  <c:v>0.2</c:v>
                </c:pt>
                <c:pt idx="10">
                  <c:v>4.9000000000000004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575614975344993"/>
          <c:y val="2.897267560681997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3"/>
            <c:spPr/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150.19999999999999</c:v>
                </c:pt>
                <c:pt idx="1">
                  <c:v>138.69999999999999</c:v>
                </c:pt>
                <c:pt idx="2">
                  <c:v>149.69999999999999</c:v>
                </c:pt>
              </c:numCache>
            </c:numRef>
          </c:val>
        </c:ser>
        <c:shape val="box"/>
        <c:axId val="107617664"/>
        <c:axId val="48751744"/>
        <c:axId val="107381184"/>
      </c:bar3DChart>
      <c:catAx>
        <c:axId val="107617664"/>
        <c:scaling>
          <c:orientation val="minMax"/>
        </c:scaling>
        <c:axPos val="b"/>
        <c:numFmt formatCode="General" sourceLinked="1"/>
        <c:tickLblPos val="nextTo"/>
        <c:crossAx val="48751744"/>
        <c:crosses val="autoZero"/>
        <c:auto val="1"/>
        <c:lblAlgn val="ctr"/>
        <c:lblOffset val="100"/>
      </c:catAx>
      <c:valAx>
        <c:axId val="48751744"/>
        <c:scaling>
          <c:orientation val="minMax"/>
        </c:scaling>
        <c:axPos val="l"/>
        <c:majorGridlines/>
        <c:numFmt formatCode="General" sourceLinked="1"/>
        <c:tickLblPos val="nextTo"/>
        <c:crossAx val="107617664"/>
        <c:crosses val="autoZero"/>
        <c:crossBetween val="between"/>
      </c:valAx>
      <c:serAx>
        <c:axId val="107381184"/>
        <c:scaling>
          <c:orientation val="minMax"/>
        </c:scaling>
        <c:delete val="1"/>
        <c:axPos val="b"/>
        <c:tickLblPos val="nextTo"/>
        <c:crossAx val="4875174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1700</c:v>
                </c:pt>
                <c:pt idx="1">
                  <c:v>1980</c:v>
                </c:pt>
                <c:pt idx="2">
                  <c:v>3125</c:v>
                </c:pt>
              </c:numCache>
            </c:numRef>
          </c:val>
        </c:ser>
        <c:shape val="box"/>
        <c:axId val="96357760"/>
        <c:axId val="96359552"/>
        <c:axId val="83720384"/>
      </c:bar3DChart>
      <c:catAx>
        <c:axId val="96357760"/>
        <c:scaling>
          <c:orientation val="minMax"/>
        </c:scaling>
        <c:axPos val="b"/>
        <c:numFmt formatCode="General" sourceLinked="1"/>
        <c:tickLblPos val="nextTo"/>
        <c:crossAx val="96359552"/>
        <c:crosses val="autoZero"/>
        <c:auto val="1"/>
        <c:lblAlgn val="ctr"/>
        <c:lblOffset val="100"/>
      </c:catAx>
      <c:valAx>
        <c:axId val="96359552"/>
        <c:scaling>
          <c:orientation val="minMax"/>
        </c:scaling>
        <c:axPos val="l"/>
        <c:majorGridlines/>
        <c:numFmt formatCode="General" sourceLinked="1"/>
        <c:tickLblPos val="nextTo"/>
        <c:crossAx val="96357760"/>
        <c:crosses val="autoZero"/>
        <c:crossBetween val="between"/>
      </c:valAx>
      <c:serAx>
        <c:axId val="83720384"/>
        <c:scaling>
          <c:orientation val="minMax"/>
        </c:scaling>
        <c:delete val="1"/>
        <c:axPos val="b"/>
        <c:tickLblPos val="nextTo"/>
        <c:crossAx val="9635955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121650</c:v>
                </c:pt>
                <c:pt idx="1">
                  <c:v>119828</c:v>
                </c:pt>
                <c:pt idx="2">
                  <c:v>174500</c:v>
                </c:pt>
              </c:numCache>
            </c:numRef>
          </c:val>
        </c:ser>
        <c:shape val="box"/>
        <c:axId val="96402816"/>
        <c:axId val="86185088"/>
        <c:axId val="83721728"/>
      </c:bar3DChart>
      <c:catAx>
        <c:axId val="96402816"/>
        <c:scaling>
          <c:orientation val="minMax"/>
        </c:scaling>
        <c:axPos val="b"/>
        <c:numFmt formatCode="General" sourceLinked="1"/>
        <c:tickLblPos val="nextTo"/>
        <c:crossAx val="86185088"/>
        <c:crosses val="autoZero"/>
        <c:auto val="1"/>
        <c:lblAlgn val="ctr"/>
        <c:lblOffset val="100"/>
      </c:catAx>
      <c:valAx>
        <c:axId val="86185088"/>
        <c:scaling>
          <c:orientation val="minMax"/>
        </c:scaling>
        <c:axPos val="l"/>
        <c:majorGridlines/>
        <c:numFmt formatCode="General" sourceLinked="1"/>
        <c:tickLblPos val="nextTo"/>
        <c:crossAx val="96402816"/>
        <c:crosses val="autoZero"/>
        <c:crossBetween val="between"/>
      </c:valAx>
      <c:serAx>
        <c:axId val="83721728"/>
        <c:scaling>
          <c:orientation val="minMax"/>
        </c:scaling>
        <c:delete val="1"/>
        <c:axPos val="b"/>
        <c:tickLblPos val="nextTo"/>
        <c:crossAx val="861850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43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38.5</c:v>
                </c:pt>
                <c:pt idx="1">
                  <c:v>39.6</c:v>
                </c:pt>
                <c:pt idx="2">
                  <c:v>53.1</c:v>
                </c:pt>
              </c:numCache>
            </c:numRef>
          </c:val>
        </c:ser>
        <c:shape val="box"/>
        <c:axId val="86231296"/>
        <c:axId val="86237184"/>
        <c:axId val="86198016"/>
      </c:bar3DChart>
      <c:catAx>
        <c:axId val="86231296"/>
        <c:scaling>
          <c:orientation val="minMax"/>
        </c:scaling>
        <c:axPos val="b"/>
        <c:numFmt formatCode="General" sourceLinked="1"/>
        <c:tickLblPos val="nextTo"/>
        <c:crossAx val="86237184"/>
        <c:crosses val="autoZero"/>
        <c:auto val="1"/>
        <c:lblAlgn val="ctr"/>
        <c:lblOffset val="100"/>
      </c:catAx>
      <c:valAx>
        <c:axId val="86237184"/>
        <c:scaling>
          <c:orientation val="minMax"/>
        </c:scaling>
        <c:axPos val="l"/>
        <c:majorGridlines/>
        <c:numFmt formatCode="General" sourceLinked="1"/>
        <c:tickLblPos val="nextTo"/>
        <c:crossAx val="86231296"/>
        <c:crosses val="autoZero"/>
        <c:crossBetween val="between"/>
      </c:valAx>
      <c:serAx>
        <c:axId val="86198016"/>
        <c:scaling>
          <c:orientation val="minMax"/>
        </c:scaling>
        <c:delete val="1"/>
        <c:axPos val="b"/>
        <c:tickLblPos val="nextTo"/>
        <c:crossAx val="8623718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71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170.7</c:v>
                </c:pt>
                <c:pt idx="1">
                  <c:v>262.39999999999998</c:v>
                </c:pt>
                <c:pt idx="2">
                  <c:v>286</c:v>
                </c:pt>
              </c:numCache>
            </c:numRef>
          </c:val>
        </c:ser>
        <c:shape val="box"/>
        <c:axId val="41640320"/>
        <c:axId val="41641856"/>
        <c:axId val="107412992"/>
      </c:bar3DChart>
      <c:catAx>
        <c:axId val="41640320"/>
        <c:scaling>
          <c:orientation val="minMax"/>
        </c:scaling>
        <c:axPos val="b"/>
        <c:numFmt formatCode="General" sourceLinked="1"/>
        <c:tickLblPos val="nextTo"/>
        <c:crossAx val="41641856"/>
        <c:crosses val="autoZero"/>
        <c:auto val="1"/>
        <c:lblAlgn val="ctr"/>
        <c:lblOffset val="100"/>
      </c:catAx>
      <c:valAx>
        <c:axId val="41641856"/>
        <c:scaling>
          <c:orientation val="minMax"/>
        </c:scaling>
        <c:axPos val="l"/>
        <c:majorGridlines/>
        <c:numFmt formatCode="General" sourceLinked="1"/>
        <c:tickLblPos val="nextTo"/>
        <c:crossAx val="41640320"/>
        <c:crosses val="autoZero"/>
        <c:crossBetween val="between"/>
      </c:valAx>
      <c:serAx>
        <c:axId val="107412992"/>
        <c:scaling>
          <c:orientation val="minMax"/>
        </c:scaling>
        <c:delete val="1"/>
        <c:axPos val="b"/>
        <c:tickLblPos val="nextTo"/>
        <c:crossAx val="4164185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9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10212</c:v>
                </c:pt>
                <c:pt idx="1">
                  <c:v>9998</c:v>
                </c:pt>
                <c:pt idx="2">
                  <c:v>9854</c:v>
                </c:pt>
                <c:pt idx="3">
                  <c:v>9753</c:v>
                </c:pt>
              </c:numCache>
            </c:numRef>
          </c:val>
        </c:ser>
        <c:shape val="box"/>
        <c:axId val="107377792"/>
        <c:axId val="107397888"/>
        <c:axId val="107620096"/>
      </c:bar3DChart>
      <c:catAx>
        <c:axId val="107377792"/>
        <c:scaling>
          <c:orientation val="minMax"/>
        </c:scaling>
        <c:axPos val="b"/>
        <c:numFmt formatCode="General" sourceLinked="1"/>
        <c:tickLblPos val="nextTo"/>
        <c:crossAx val="107397888"/>
        <c:crosses val="autoZero"/>
        <c:auto val="1"/>
        <c:lblAlgn val="ctr"/>
        <c:lblOffset val="100"/>
      </c:catAx>
      <c:valAx>
        <c:axId val="107397888"/>
        <c:scaling>
          <c:orientation val="minMax"/>
        </c:scaling>
        <c:axPos val="l"/>
        <c:majorGridlines/>
        <c:numFmt formatCode="General" sourceLinked="1"/>
        <c:tickLblPos val="nextTo"/>
        <c:crossAx val="107377792"/>
        <c:crosses val="autoZero"/>
        <c:crossBetween val="between"/>
      </c:valAx>
      <c:serAx>
        <c:axId val="107620096"/>
        <c:scaling>
          <c:orientation val="minMax"/>
        </c:scaling>
        <c:delete val="1"/>
        <c:axPos val="b"/>
        <c:tickLblPos val="nextTo"/>
        <c:crossAx val="1073978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78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82.5</c:v>
                </c:pt>
                <c:pt idx="1">
                  <c:v>93.5</c:v>
                </c:pt>
                <c:pt idx="2">
                  <c:v>89.6</c:v>
                </c:pt>
              </c:numCache>
            </c:numRef>
          </c:val>
        </c:ser>
        <c:shape val="box"/>
        <c:axId val="42986496"/>
        <c:axId val="42664704"/>
        <c:axId val="41371840"/>
      </c:bar3DChart>
      <c:catAx>
        <c:axId val="42986496"/>
        <c:scaling>
          <c:orientation val="minMax"/>
        </c:scaling>
        <c:axPos val="b"/>
        <c:numFmt formatCode="General" sourceLinked="1"/>
        <c:tickLblPos val="nextTo"/>
        <c:crossAx val="42664704"/>
        <c:crosses val="autoZero"/>
        <c:auto val="1"/>
        <c:lblAlgn val="ctr"/>
        <c:lblOffset val="100"/>
      </c:catAx>
      <c:valAx>
        <c:axId val="42664704"/>
        <c:scaling>
          <c:orientation val="minMax"/>
        </c:scaling>
        <c:axPos val="l"/>
        <c:majorGridlines/>
        <c:numFmt formatCode="General" sourceLinked="1"/>
        <c:tickLblPos val="nextTo"/>
        <c:crossAx val="42986496"/>
        <c:crosses val="autoZero"/>
        <c:crossBetween val="between"/>
      </c:valAx>
      <c:serAx>
        <c:axId val="41371840"/>
        <c:scaling>
          <c:orientation val="minMax"/>
        </c:scaling>
        <c:delete val="1"/>
        <c:axPos val="b"/>
        <c:tickLblPos val="nextTo"/>
        <c:crossAx val="4266470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0.61000000000000032</c:v>
                </c:pt>
                <c:pt idx="1">
                  <c:v>0.33000000000000024</c:v>
                </c:pt>
                <c:pt idx="2">
                  <c:v>6.0000000000000026E-2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1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82,4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11,7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Лист1!$A$2:$A$6</c:f>
              <c:strCache>
                <c:ptCount val="4"/>
                <c:pt idx="0">
                  <c:v>Налог на доходы физических лиц </c:v>
                </c:pt>
                <c:pt idx="1">
                  <c:v>Акцизы на нефтепродукты 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сельскохозяйственный налог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78.900000000000006</c:v>
                </c:pt>
                <c:pt idx="1">
                  <c:v>11.7</c:v>
                </c:pt>
                <c:pt idx="2">
                  <c:v>3.9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1833381938693"/>
          <c:y val="8.4180979826834704E-3"/>
          <c:w val="0.33639277729173023"/>
          <c:h val="0.9850924543572273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216623,8 тыс.рублей (71,6%). Исполнение расходов планируется осуществлять в рамках 15 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85801,2 тыс.рублей (28,4%)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(9,4%)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(0,2</a:t>
          </a:r>
          <a:r>
            <a:rPr lang="en-US" sz="1000" dirty="0" smtClean="0"/>
            <a:t>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</a:t>
          </a:r>
          <a:r>
            <a:rPr lang="ru-RU" sz="800" dirty="0"/>
            <a:t>1</a:t>
          </a:r>
          <a:r>
            <a:rPr lang="en-US" sz="800" dirty="0" smtClean="0"/>
            <a:t>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(19</a:t>
          </a:r>
          <a:r>
            <a:rPr lang="en-US" sz="900" dirty="0" smtClean="0"/>
            <a:t>,</a:t>
          </a:r>
          <a:r>
            <a:rPr lang="ru-RU" sz="900" dirty="0" smtClean="0"/>
            <a:t>5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4%)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характера(4,1%</a:t>
          </a:r>
          <a:r>
            <a:rPr lang="en-US" sz="900" dirty="0" smtClean="0"/>
            <a:t>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ЧИСЛЕННОСТЬ НАСЕЛЕНИЯ,ЧЕЛОВЕК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2021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2021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2021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2021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08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2021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2021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28319,6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719,1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254,5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58981,9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1094,2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156370,1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12176,2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6840,8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24800,5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524,8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12343,3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302425,0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</a:t>
            </a:r>
            <a:r>
              <a:rPr lang="ru-RU" sz="900" dirty="0" smtClean="0"/>
              <a:t>2%)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</a:t>
            </a:r>
            <a:r>
              <a:rPr lang="ru-RU" sz="900" dirty="0" smtClean="0"/>
              <a:t>2,3%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</a:t>
            </a:r>
            <a:r>
              <a:rPr lang="ru-RU" sz="900" dirty="0" smtClean="0"/>
              <a:t> 8,2%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</a:t>
            </a:r>
            <a:r>
              <a:rPr lang="ru-RU" sz="900" dirty="0" smtClean="0"/>
              <a:t>0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</a:t>
            </a:r>
            <a:r>
              <a:rPr lang="ru-RU" sz="900" dirty="0" smtClean="0"/>
              <a:t>51</a:t>
            </a:r>
            <a:r>
              <a:rPr lang="en-US" sz="900" dirty="0" smtClean="0"/>
              <a:t>,</a:t>
            </a:r>
            <a:r>
              <a:rPr lang="ru-RU" sz="900" dirty="0" smtClean="0"/>
              <a:t>7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2021 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302425,0 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553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2021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0531639"/>
              </p:ext>
            </p:extLst>
          </p:nvPr>
        </p:nvGraphicFramePr>
        <p:xfrm>
          <a:off x="-36512" y="1367790"/>
          <a:ext cx="9289032" cy="12055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7387"/>
                <a:gridCol w="934399"/>
                <a:gridCol w="989364"/>
                <a:gridCol w="1046254"/>
                <a:gridCol w="1214446"/>
                <a:gridCol w="1037182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53815" algn="l"/>
                          <a:tab pos="4038600" algn="l"/>
                          <a:tab pos="5940425" algn="r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федерального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Дмитровск/внебюджетные источники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216623,8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116529,9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88592,7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11227,5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149992,2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72369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66231,0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11227,5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0/164,7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24800,5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24800,5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10076,3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9946,3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28695,3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6586,3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22000,0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109,0/0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«Энергосбережение и повышение энергетической эффективности в Дмитровском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 «Благоустройство контейнерных площадок на территории Дмитровского района Орловской области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«Комплексное развитие сельских территорий Дмитровского района»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473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2022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dirty="0" smtClean="0"/>
              <a:t>предельный объем муниципального долга Дмитровского района на 2021 год – в сумме 29951,9 тысяч рублей, </a:t>
            </a:r>
          </a:p>
          <a:p>
            <a:r>
              <a:rPr lang="ru-RU" dirty="0" smtClean="0"/>
              <a:t>верхний предел муниципального долга Дмитровского района на 1 </a:t>
            </a:r>
            <a:r>
              <a:rPr lang="ru-RU" smtClean="0"/>
              <a:t>января 2022 </a:t>
            </a:r>
            <a:r>
              <a:rPr lang="ru-RU" dirty="0" smtClean="0"/>
              <a:t>года – в сумме 7000,0 тысяч рублей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1160</Words>
  <Application>Microsoft Office PowerPoint</Application>
  <PresentationFormat>Экран (4:3)</PresentationFormat>
  <Paragraphs>203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Доходы бюджета Дмитровского муниципального района  Орловской области</vt:lpstr>
      <vt:lpstr>Слайд 12</vt:lpstr>
      <vt:lpstr>Структура доходов  районного бюджета  на 2021 год</vt:lpstr>
      <vt:lpstr>Налоговые доходы районного бюджета на 2021 год</vt:lpstr>
      <vt:lpstr>Неналоговые доходы районного бюджета на 2021 год</vt:lpstr>
      <vt:lpstr>Безвозмездные поступления в районный бюджет из других бюджетов на 2021 год</vt:lpstr>
      <vt:lpstr>Расходы бюджета</vt:lpstr>
      <vt:lpstr>Структура расходов районного бюджета                   Дмитровского района на 2021 год</vt:lpstr>
      <vt:lpstr>Слайд 19</vt:lpstr>
      <vt:lpstr>Структура расходов районного бюджета Дмитровского района на 2021 год </vt:lpstr>
      <vt:lpstr>Муниципальные программы районного бюджета Дмитровского района на 2021 год</vt:lpstr>
      <vt:lpstr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2022 года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user 32</cp:lastModifiedBy>
  <cp:revision>123</cp:revision>
  <dcterms:created xsi:type="dcterms:W3CDTF">2016-11-26T09:02:19Z</dcterms:created>
  <dcterms:modified xsi:type="dcterms:W3CDTF">2021-11-24T12:14:20Z</dcterms:modified>
</cp:coreProperties>
</file>