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6" r:id="rId3"/>
    <p:sldId id="257" r:id="rId4"/>
    <p:sldId id="258" r:id="rId5"/>
    <p:sldId id="271" r:id="rId6"/>
    <p:sldId id="272" r:id="rId7"/>
    <p:sldId id="273" r:id="rId8"/>
    <p:sldId id="274" r:id="rId9"/>
    <p:sldId id="275" r:id="rId10"/>
    <p:sldId id="277" r:id="rId11"/>
    <p:sldId id="256" r:id="rId12"/>
    <p:sldId id="276" r:id="rId13"/>
    <p:sldId id="259" r:id="rId14"/>
    <p:sldId id="260" r:id="rId15"/>
    <p:sldId id="261" r:id="rId16"/>
    <p:sldId id="262" r:id="rId17"/>
    <p:sldId id="264" r:id="rId18"/>
    <p:sldId id="263" r:id="rId19"/>
    <p:sldId id="278" r:id="rId20"/>
    <p:sldId id="265" r:id="rId21"/>
    <p:sldId id="267" r:id="rId22"/>
    <p:sldId id="280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10" autoAdjust="0"/>
    <p:restoredTop sz="94660"/>
  </p:normalViewPr>
  <p:slideViewPr>
    <p:cSldViewPr>
      <p:cViewPr varScale="1">
        <p:scale>
          <a:sx n="110" d="100"/>
          <a:sy n="110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4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5756977470278274"/>
          <c:y val="4.1318268210818423E-2"/>
          <c:w val="0.71473638451443566"/>
          <c:h val="0.75396461610032051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54289</c:v>
                </c:pt>
                <c:pt idx="1">
                  <c:v>54289</c:v>
                </c:pt>
                <c:pt idx="2">
                  <c:v>54289</c:v>
                </c:pt>
              </c:numCache>
            </c:numRef>
          </c:val>
        </c:ser>
        <c:shape val="box"/>
        <c:axId val="99749248"/>
        <c:axId val="99755136"/>
        <c:axId val="85613184"/>
      </c:bar3DChart>
      <c:catAx>
        <c:axId val="99749248"/>
        <c:scaling>
          <c:orientation val="minMax"/>
        </c:scaling>
        <c:axPos val="b"/>
        <c:numFmt formatCode="General" sourceLinked="1"/>
        <c:tickLblPos val="nextTo"/>
        <c:crossAx val="99755136"/>
        <c:crosses val="autoZero"/>
        <c:auto val="1"/>
        <c:lblAlgn val="ctr"/>
        <c:lblOffset val="100"/>
      </c:catAx>
      <c:valAx>
        <c:axId val="99755136"/>
        <c:scaling>
          <c:orientation val="minMax"/>
        </c:scaling>
        <c:axPos val="l"/>
        <c:majorGridlines/>
        <c:numFmt formatCode="General" sourceLinked="1"/>
        <c:tickLblPos val="nextTo"/>
        <c:crossAx val="99749248"/>
        <c:crosses val="autoZero"/>
        <c:crossBetween val="between"/>
      </c:valAx>
      <c:serAx>
        <c:axId val="85613184"/>
        <c:scaling>
          <c:orientation val="minMax"/>
        </c:scaling>
        <c:delete val="1"/>
        <c:axPos val="b"/>
        <c:tickLblPos val="nextTo"/>
        <c:crossAx val="9975513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4"/>
            <c:explosion val="27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8,0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17,0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48,2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6,4</a:t>
                    </a:r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2,2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/>
                      <a:t>3,3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Штрафы 8,0%</c:v>
                </c:pt>
                <c:pt idx="1">
                  <c:v>Доходы от сдачи в аренду имущества 17,0%</c:v>
                </c:pt>
                <c:pt idx="2">
                  <c:v>Доходы от продажи земельных участков 20,4%</c:v>
                </c:pt>
                <c:pt idx="3">
                  <c:v>Доходы от арендной платы за земельные участки 48,2%</c:v>
                </c:pt>
                <c:pt idx="4">
                  <c:v>Прочие 6,4%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17</c:v>
                </c:pt>
                <c:pt idx="2">
                  <c:v>20.399999999999999</c:v>
                </c:pt>
                <c:pt idx="3">
                  <c:v>48.2</c:v>
                </c:pt>
                <c:pt idx="4">
                  <c:v>6.4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6564717604743855E-2"/>
          <c:y val="0.51313127906423051"/>
          <c:w val="0.62736427043842002"/>
          <c:h val="0.48686876141055729"/>
        </c:manualLayout>
      </c:layout>
      <c:spPr>
        <a:ln w="28575" cmpd="sng">
          <a:prstDash val="solid"/>
        </a:ln>
        <a:effectLst>
          <a:outerShdw dist="50800" sx="1000" sy="1000" algn="ctr" rotWithShape="0">
            <a:srgbClr val="000000"/>
          </a:outerShdw>
        </a:effectLst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994896471274407E-2"/>
          <c:y val="6.5305880759520124E-2"/>
          <c:w val="0.56832421988918302"/>
          <c:h val="0.813267585263067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Иные межбюджетные трансферты 14,3%</c:v>
                </c:pt>
                <c:pt idx="1">
                  <c:v>Субсидии 16,6%</c:v>
                </c:pt>
                <c:pt idx="2">
                  <c:v>Дотации 22,2%</c:v>
                </c:pt>
                <c:pt idx="3">
                  <c:v>Субвенции 46,9%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14.3</c:v>
                </c:pt>
                <c:pt idx="1">
                  <c:v>16.600000000000001</c:v>
                </c:pt>
                <c:pt idx="2">
                  <c:v>22.2</c:v>
                </c:pt>
                <c:pt idx="3">
                  <c:v>46.9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165"/>
      <c:perspective val="0"/>
    </c:view3D>
    <c:plotArea>
      <c:layout>
        <c:manualLayout>
          <c:layoutTarget val="inner"/>
          <c:xMode val="edge"/>
          <c:yMode val="edge"/>
          <c:x val="5.1784844166355745E-2"/>
          <c:y val="7.2038161644011514E-2"/>
          <c:w val="0.70890444472987491"/>
          <c:h val="0.712459570219900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7"/>
          <c:dPt>
            <c:idx val="5"/>
            <c:explosion val="39"/>
          </c:dPt>
          <c:dPt>
            <c:idx val="7"/>
            <c:explosion val="26"/>
          </c:dPt>
          <c:dPt>
            <c:idx val="9"/>
            <c:explosion val="74"/>
          </c:dPt>
          <c:cat>
            <c:strRef>
              <c:f>Лист1!$A$2:$A$12</c:f>
              <c:strCache>
                <c:ptCount val="11"/>
                <c:pt idx="0">
                  <c:v>Общегосударственные вопросы
</c:v>
                </c:pt>
                <c:pt idx="1">
                  <c:v>Национальная оборона
</c:v>
                </c:pt>
                <c:pt idx="2">
                  <c:v>Национальная безопасность  и правоохранительная деятельность
</c:v>
                </c:pt>
                <c:pt idx="3">
                  <c:v>Национальная экономика
</c:v>
                </c:pt>
                <c:pt idx="4">
                  <c:v>Жилищно-коммунальное хозяйство
</c:v>
                </c:pt>
                <c:pt idx="5">
                  <c:v>Образование
</c:v>
                </c:pt>
                <c:pt idx="6">
                  <c:v>Культура ,кинематография
</c:v>
                </c:pt>
                <c:pt idx="7">
                  <c:v>Социальная политика
</c:v>
                </c:pt>
                <c:pt idx="8">
                  <c:v>Физическая культура и спорт
</c:v>
                </c:pt>
                <c:pt idx="9">
                  <c:v>Обслуживание муниципального долга
</c:v>
                </c:pt>
                <c:pt idx="10">
                  <c:v>Межбюджетные трансферы общего характера 
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8.6</c:v>
                </c:pt>
                <c:pt idx="1">
                  <c:v>0.2</c:v>
                </c:pt>
                <c:pt idx="2">
                  <c:v>0.1</c:v>
                </c:pt>
                <c:pt idx="3">
                  <c:v>21.8</c:v>
                </c:pt>
                <c:pt idx="4">
                  <c:v>0.2</c:v>
                </c:pt>
                <c:pt idx="5">
                  <c:v>47.2</c:v>
                </c:pt>
                <c:pt idx="6">
                  <c:v>4.7</c:v>
                </c:pt>
                <c:pt idx="7">
                  <c:v>2.7</c:v>
                </c:pt>
                <c:pt idx="8">
                  <c:v>9.4</c:v>
                </c:pt>
                <c:pt idx="9">
                  <c:v>0.2</c:v>
                </c:pt>
                <c:pt idx="10">
                  <c:v>4.9000000000000004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575614975344993"/>
          <c:y val="2.8972675606819941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3"/>
            <c:spPr/>
          </c:dPt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124</c:v>
                </c:pt>
                <c:pt idx="1">
                  <c:v>132.4</c:v>
                </c:pt>
                <c:pt idx="2">
                  <c:v>150.19999999999999</c:v>
                </c:pt>
                <c:pt idx="3">
                  <c:v>138.69999999999999</c:v>
                </c:pt>
              </c:numCache>
            </c:numRef>
          </c:val>
        </c:ser>
        <c:shape val="box"/>
        <c:axId val="134615040"/>
        <c:axId val="134618112"/>
        <c:axId val="133280640"/>
      </c:bar3DChart>
      <c:catAx>
        <c:axId val="134615040"/>
        <c:scaling>
          <c:orientation val="minMax"/>
        </c:scaling>
        <c:axPos val="b"/>
        <c:numFmt formatCode="General" sourceLinked="1"/>
        <c:tickLblPos val="nextTo"/>
        <c:crossAx val="134618112"/>
        <c:crosses val="autoZero"/>
        <c:auto val="1"/>
        <c:lblAlgn val="ctr"/>
        <c:lblOffset val="100"/>
      </c:catAx>
      <c:valAx>
        <c:axId val="134618112"/>
        <c:scaling>
          <c:orientation val="minMax"/>
        </c:scaling>
        <c:axPos val="l"/>
        <c:majorGridlines/>
        <c:numFmt formatCode="General" sourceLinked="1"/>
        <c:tickLblPos val="nextTo"/>
        <c:crossAx val="134615040"/>
        <c:crosses val="autoZero"/>
        <c:crossBetween val="between"/>
      </c:valAx>
      <c:serAx>
        <c:axId val="133280640"/>
        <c:scaling>
          <c:orientation val="minMax"/>
        </c:scaling>
        <c:delete val="1"/>
        <c:axPos val="b"/>
        <c:tickLblPos val="nextTo"/>
        <c:crossAx val="13461811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1827</c:v>
                </c:pt>
                <c:pt idx="1">
                  <c:v>1700</c:v>
                </c:pt>
                <c:pt idx="2">
                  <c:v>1980</c:v>
                </c:pt>
              </c:numCache>
            </c:numRef>
          </c:val>
        </c:ser>
        <c:shape val="box"/>
        <c:axId val="102525184"/>
        <c:axId val="102526976"/>
        <c:axId val="100716544"/>
      </c:bar3DChart>
      <c:catAx>
        <c:axId val="102525184"/>
        <c:scaling>
          <c:orientation val="minMax"/>
        </c:scaling>
        <c:axPos val="b"/>
        <c:numFmt formatCode="General" sourceLinked="1"/>
        <c:tickLblPos val="nextTo"/>
        <c:crossAx val="102526976"/>
        <c:crosses val="autoZero"/>
        <c:auto val="1"/>
        <c:lblAlgn val="ctr"/>
        <c:lblOffset val="100"/>
      </c:catAx>
      <c:valAx>
        <c:axId val="102526976"/>
        <c:scaling>
          <c:orientation val="minMax"/>
        </c:scaling>
        <c:axPos val="l"/>
        <c:majorGridlines/>
        <c:numFmt formatCode="General" sourceLinked="1"/>
        <c:tickLblPos val="nextTo"/>
        <c:crossAx val="102525184"/>
        <c:crosses val="autoZero"/>
        <c:crossBetween val="between"/>
      </c:valAx>
      <c:serAx>
        <c:axId val="100716544"/>
        <c:scaling>
          <c:orientation val="minMax"/>
        </c:scaling>
        <c:delete val="1"/>
        <c:axPos val="b"/>
        <c:tickLblPos val="nextTo"/>
        <c:crossAx val="10252697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131251</c:v>
                </c:pt>
                <c:pt idx="1">
                  <c:v>121650</c:v>
                </c:pt>
                <c:pt idx="2">
                  <c:v>119828</c:v>
                </c:pt>
              </c:numCache>
            </c:numRef>
          </c:val>
        </c:ser>
        <c:shape val="box"/>
        <c:axId val="89148416"/>
        <c:axId val="89154688"/>
        <c:axId val="100717440"/>
      </c:bar3DChart>
      <c:catAx>
        <c:axId val="89148416"/>
        <c:scaling>
          <c:orientation val="minMax"/>
        </c:scaling>
        <c:axPos val="b"/>
        <c:numFmt formatCode="General" sourceLinked="1"/>
        <c:tickLblPos val="nextTo"/>
        <c:crossAx val="89154688"/>
        <c:crosses val="autoZero"/>
        <c:auto val="1"/>
        <c:lblAlgn val="ctr"/>
        <c:lblOffset val="100"/>
      </c:catAx>
      <c:valAx>
        <c:axId val="89154688"/>
        <c:scaling>
          <c:orientation val="minMax"/>
        </c:scaling>
        <c:axPos val="l"/>
        <c:majorGridlines/>
        <c:numFmt formatCode="General" sourceLinked="1"/>
        <c:tickLblPos val="nextTo"/>
        <c:crossAx val="89148416"/>
        <c:crosses val="autoZero"/>
        <c:crossBetween val="between"/>
      </c:valAx>
      <c:serAx>
        <c:axId val="100717440"/>
        <c:scaling>
          <c:orientation val="minMax"/>
        </c:scaling>
        <c:delete val="1"/>
        <c:axPos val="b"/>
        <c:tickLblPos val="nextTo"/>
        <c:crossAx val="8915468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895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43.3</c:v>
                </c:pt>
                <c:pt idx="1">
                  <c:v>38.5</c:v>
                </c:pt>
                <c:pt idx="2">
                  <c:v>39.6</c:v>
                </c:pt>
              </c:numCache>
            </c:numRef>
          </c:val>
        </c:ser>
        <c:shape val="box"/>
        <c:axId val="102765312"/>
        <c:axId val="102766848"/>
        <c:axId val="100720128"/>
      </c:bar3DChart>
      <c:catAx>
        <c:axId val="102765312"/>
        <c:scaling>
          <c:orientation val="minMax"/>
        </c:scaling>
        <c:axPos val="b"/>
        <c:numFmt formatCode="General" sourceLinked="1"/>
        <c:tickLblPos val="nextTo"/>
        <c:crossAx val="102766848"/>
        <c:crosses val="autoZero"/>
        <c:auto val="1"/>
        <c:lblAlgn val="ctr"/>
        <c:lblOffset val="100"/>
      </c:catAx>
      <c:valAx>
        <c:axId val="102766848"/>
        <c:scaling>
          <c:orientation val="minMax"/>
        </c:scaling>
        <c:axPos val="l"/>
        <c:majorGridlines/>
        <c:numFmt formatCode="General" sourceLinked="1"/>
        <c:tickLblPos val="nextTo"/>
        <c:crossAx val="102765312"/>
        <c:crosses val="autoZero"/>
        <c:crossBetween val="between"/>
      </c:valAx>
      <c:serAx>
        <c:axId val="100720128"/>
        <c:scaling>
          <c:orientation val="minMax"/>
        </c:scaling>
        <c:delete val="1"/>
        <c:axPos val="b"/>
        <c:tickLblPos val="nextTo"/>
        <c:crossAx val="10276684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916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151.9</c:v>
                </c:pt>
                <c:pt idx="1">
                  <c:v>170.7</c:v>
                </c:pt>
                <c:pt idx="2">
                  <c:v>262.39999999999986</c:v>
                </c:pt>
              </c:numCache>
            </c:numRef>
          </c:val>
        </c:ser>
        <c:shape val="box"/>
        <c:axId val="105216256"/>
        <c:axId val="105231488"/>
        <c:axId val="111577728"/>
      </c:bar3DChart>
      <c:catAx>
        <c:axId val="105216256"/>
        <c:scaling>
          <c:orientation val="minMax"/>
        </c:scaling>
        <c:axPos val="b"/>
        <c:numFmt formatCode="General" sourceLinked="1"/>
        <c:tickLblPos val="nextTo"/>
        <c:crossAx val="105231488"/>
        <c:crosses val="autoZero"/>
        <c:auto val="1"/>
        <c:lblAlgn val="ctr"/>
        <c:lblOffset val="100"/>
      </c:catAx>
      <c:valAx>
        <c:axId val="105231488"/>
        <c:scaling>
          <c:orientation val="minMax"/>
        </c:scaling>
        <c:axPos val="l"/>
        <c:majorGridlines/>
        <c:numFmt formatCode="General" sourceLinked="1"/>
        <c:tickLblPos val="nextTo"/>
        <c:crossAx val="105216256"/>
        <c:crosses val="autoZero"/>
        <c:crossBetween val="between"/>
      </c:valAx>
      <c:serAx>
        <c:axId val="111577728"/>
        <c:scaling>
          <c:orientation val="minMax"/>
        </c:scaling>
        <c:delete val="1"/>
        <c:axPos val="b"/>
        <c:tickLblPos val="nextTo"/>
        <c:crossAx val="10523148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943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10429</c:v>
                </c:pt>
                <c:pt idx="1">
                  <c:v>10212</c:v>
                </c:pt>
                <c:pt idx="2">
                  <c:v>9998</c:v>
                </c:pt>
                <c:pt idx="3">
                  <c:v>9926</c:v>
                </c:pt>
              </c:numCache>
            </c:numRef>
          </c:val>
        </c:ser>
        <c:shape val="box"/>
        <c:axId val="111573248"/>
        <c:axId val="113799168"/>
        <c:axId val="105157056"/>
      </c:bar3DChart>
      <c:catAx>
        <c:axId val="111573248"/>
        <c:scaling>
          <c:orientation val="minMax"/>
        </c:scaling>
        <c:axPos val="b"/>
        <c:numFmt formatCode="General" sourceLinked="1"/>
        <c:tickLblPos val="nextTo"/>
        <c:crossAx val="113799168"/>
        <c:crosses val="autoZero"/>
        <c:auto val="1"/>
        <c:lblAlgn val="ctr"/>
        <c:lblOffset val="100"/>
      </c:catAx>
      <c:valAx>
        <c:axId val="113799168"/>
        <c:scaling>
          <c:orientation val="minMax"/>
        </c:scaling>
        <c:axPos val="l"/>
        <c:majorGridlines/>
        <c:numFmt formatCode="General" sourceLinked="1"/>
        <c:tickLblPos val="nextTo"/>
        <c:crossAx val="111573248"/>
        <c:crosses val="autoZero"/>
        <c:crossBetween val="between"/>
      </c:valAx>
      <c:serAx>
        <c:axId val="105157056"/>
        <c:scaling>
          <c:orientation val="minMax"/>
        </c:scaling>
        <c:delete val="1"/>
        <c:axPos val="b"/>
        <c:tickLblPos val="nextTo"/>
        <c:crossAx val="11379916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93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70.400000000000006</c:v>
                </c:pt>
                <c:pt idx="1">
                  <c:v>82.5</c:v>
                </c:pt>
                <c:pt idx="2">
                  <c:v>93.5</c:v>
                </c:pt>
              </c:numCache>
            </c:numRef>
          </c:val>
        </c:ser>
        <c:shape val="box"/>
        <c:axId val="132927488"/>
        <c:axId val="132929024"/>
        <c:axId val="105193920"/>
      </c:bar3DChart>
      <c:catAx>
        <c:axId val="132927488"/>
        <c:scaling>
          <c:orientation val="minMax"/>
        </c:scaling>
        <c:axPos val="b"/>
        <c:numFmt formatCode="General" sourceLinked="1"/>
        <c:tickLblPos val="nextTo"/>
        <c:crossAx val="132929024"/>
        <c:crosses val="autoZero"/>
        <c:auto val="1"/>
        <c:lblAlgn val="ctr"/>
        <c:lblOffset val="100"/>
      </c:catAx>
      <c:valAx>
        <c:axId val="132929024"/>
        <c:scaling>
          <c:orientation val="minMax"/>
        </c:scaling>
        <c:axPos val="l"/>
        <c:majorGridlines/>
        <c:numFmt formatCode="General" sourceLinked="1"/>
        <c:tickLblPos val="nextTo"/>
        <c:crossAx val="132927488"/>
        <c:crosses val="autoZero"/>
        <c:crossBetween val="between"/>
      </c:valAx>
      <c:serAx>
        <c:axId val="105193920"/>
        <c:scaling>
          <c:orientation val="minMax"/>
        </c:scaling>
        <c:delete val="1"/>
        <c:axPos val="b"/>
        <c:tickLblPos val="nextTo"/>
        <c:crossAx val="13292902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70,6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26,7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</c:v>
                </c:pt>
                <c:pt idx="1">
                  <c:v>Налоговые доходы </c:v>
                </c:pt>
                <c:pt idx="2">
                  <c:v>Неналоговые доходы 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0.70600000000000007</c:v>
                </c:pt>
                <c:pt idx="1">
                  <c:v>0.26700000000000002</c:v>
                </c:pt>
                <c:pt idx="2">
                  <c:v>2.7000000000000003E-2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1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15,3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</c:v>
                </c:pt>
                <c:pt idx="1">
                  <c:v>Акцизы на нефтепродукты </c:v>
                </c:pt>
                <c:pt idx="2">
                  <c:v>Единый налог на вменённый доход </c:v>
                </c:pt>
                <c:pt idx="3">
                  <c:v>Госпошлина </c:v>
                </c:pt>
                <c:pt idx="4">
                  <c:v>Единый сельскохозяйственный налог 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78.599999999999994</c:v>
                </c:pt>
                <c:pt idx="1">
                  <c:v>15.3</c:v>
                </c:pt>
                <c:pt idx="2">
                  <c:v>4.2</c:v>
                </c:pt>
                <c:pt idx="3">
                  <c:v>1.4</c:v>
                </c:pt>
                <c:pt idx="4">
                  <c:v>0.5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971833381938615"/>
          <c:y val="8.4180979826834704E-3"/>
          <c:w val="0.33639277729172962"/>
          <c:h val="0.9850924543572273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E5269-D31D-4F9F-98FF-F4F83897DB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C62611-8CAD-4913-8802-824015764962}">
      <dgm:prSet phldrT="[Текст]" custT="1"/>
      <dgm:spPr/>
      <dgm:t>
        <a:bodyPr/>
        <a:lstStyle/>
        <a:p>
          <a:endParaRPr lang="ru-RU" sz="2800" b="1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203711,4тыс.рублей (75,5%).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расходов планируется осуществлять в рамках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муниципальных программ</a:t>
          </a:r>
        </a:p>
        <a:p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F47A8-F8B1-4257-9D97-F28AFEE56778}" type="parTrans" cxnId="{C683804B-A8E4-4AD9-BB24-BD36E3283D21}">
      <dgm:prSet/>
      <dgm:spPr/>
      <dgm:t>
        <a:bodyPr/>
        <a:lstStyle/>
        <a:p>
          <a:endParaRPr lang="ru-RU"/>
        </a:p>
      </dgm:t>
    </dgm:pt>
    <dgm:pt modelId="{59E3C258-33ED-4CEB-9031-AC779103012B}" type="sibTrans" cxnId="{C683804B-A8E4-4AD9-BB24-BD36E3283D21}">
      <dgm:prSet/>
      <dgm:spPr/>
      <dgm:t>
        <a:bodyPr/>
        <a:lstStyle/>
        <a:p>
          <a:endParaRPr lang="ru-RU"/>
        </a:p>
      </dgm:t>
    </dgm:pt>
    <dgm:pt modelId="{E20E07A5-1C52-4886-8ABA-ACA5B54F891A}">
      <dgm:prSet phldrT="[Текст]" custT="1"/>
      <dgm:spPr/>
      <dgm:t>
        <a:bodyPr/>
        <a:lstStyle/>
        <a:p>
          <a:pPr algn="l"/>
          <a:endParaRPr lang="ru-RU" sz="1500" dirty="0" smtClean="0"/>
        </a:p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66088,3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 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(24,5%) </a:t>
          </a:r>
          <a:endParaRPr lang="ru-RU" sz="1500" dirty="0"/>
        </a:p>
      </dgm:t>
    </dgm:pt>
    <dgm:pt modelId="{CEEC75F7-BBBF-49DB-9B8A-F425F0624E39}" type="parTrans" cxnId="{5B42745D-4EC6-48A7-9D43-9A8AC347A849}">
      <dgm:prSet/>
      <dgm:spPr/>
      <dgm:t>
        <a:bodyPr/>
        <a:lstStyle/>
        <a:p>
          <a:endParaRPr lang="ru-RU"/>
        </a:p>
      </dgm:t>
    </dgm:pt>
    <dgm:pt modelId="{C77D965D-1D7E-43EF-A131-FD6207A76F3E}" type="sibTrans" cxnId="{5B42745D-4EC6-48A7-9D43-9A8AC347A849}">
      <dgm:prSet/>
      <dgm:spPr/>
      <dgm:t>
        <a:bodyPr/>
        <a:lstStyle/>
        <a:p>
          <a:endParaRPr lang="ru-RU"/>
        </a:p>
      </dgm:t>
    </dgm:pt>
    <dgm:pt modelId="{2F450CC5-5D27-4841-A457-96EE10E30D99}" type="pres">
      <dgm:prSet presAssocID="{003E5269-D31D-4F9F-98FF-F4F83897DB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962644-C295-40F7-956F-3A7250E8BA79}" type="pres">
      <dgm:prSet presAssocID="{E5C62611-8CAD-4913-8802-824015764962}" presName="parentLin" presStyleCnt="0"/>
      <dgm:spPr/>
    </dgm:pt>
    <dgm:pt modelId="{7D4B0764-447A-45C5-93F2-786B381F2DEB}" type="pres">
      <dgm:prSet presAssocID="{E5C62611-8CAD-4913-8802-82401576496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490D150-9689-44C0-AA64-EEEAA86DE4F9}" type="pres">
      <dgm:prSet presAssocID="{E5C62611-8CAD-4913-8802-824015764962}" presName="parentText" presStyleLbl="node1" presStyleIdx="0" presStyleCnt="2" custScaleX="122747" custScaleY="463967" custLinFactNeighborX="-92287" custLinFactNeighborY="-111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6F011-9F16-428D-81FC-68F0AC8602B9}" type="pres">
      <dgm:prSet presAssocID="{E5C62611-8CAD-4913-8802-824015764962}" presName="negativeSpace" presStyleCnt="0"/>
      <dgm:spPr/>
    </dgm:pt>
    <dgm:pt modelId="{D103B936-599A-4148-9E97-BC066B0F00D6}" type="pres">
      <dgm:prSet presAssocID="{E5C62611-8CAD-4913-8802-824015764962}" presName="childText" presStyleLbl="conFgAcc1" presStyleIdx="0" presStyleCnt="2">
        <dgm:presLayoutVars>
          <dgm:bulletEnabled val="1"/>
        </dgm:presLayoutVars>
      </dgm:prSet>
      <dgm:spPr/>
    </dgm:pt>
    <dgm:pt modelId="{37E268B7-4F0F-473D-9330-0DFE515D1763}" type="pres">
      <dgm:prSet presAssocID="{59E3C258-33ED-4CEB-9031-AC779103012B}" presName="spaceBetweenRectangles" presStyleCnt="0"/>
      <dgm:spPr/>
    </dgm:pt>
    <dgm:pt modelId="{D4F0443B-9FDC-4254-87C7-7BC3C1F3B7BC}" type="pres">
      <dgm:prSet presAssocID="{E20E07A5-1C52-4886-8ABA-ACA5B54F891A}" presName="parentLin" presStyleCnt="0"/>
      <dgm:spPr/>
    </dgm:pt>
    <dgm:pt modelId="{A786B13F-6DF7-4C75-B31C-0AFC13F11801}" type="pres">
      <dgm:prSet presAssocID="{E20E07A5-1C52-4886-8ABA-ACA5B54F891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EAEA3F9-C9D0-4AD1-96C4-A6B953909411}" type="pres">
      <dgm:prSet presAssocID="{E20E07A5-1C52-4886-8ABA-ACA5B54F891A}" presName="parentText" presStyleLbl="node1" presStyleIdx="1" presStyleCnt="2" custScaleX="122747" custScaleY="285051" custLinFactNeighborX="87399" custLinFactNeighborY="242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2529-058E-40DF-A40A-4BA89CD0FDE9}" type="pres">
      <dgm:prSet presAssocID="{E20E07A5-1C52-4886-8ABA-ACA5B54F891A}" presName="negativeSpace" presStyleCnt="0"/>
      <dgm:spPr/>
    </dgm:pt>
    <dgm:pt modelId="{A6C25CE6-9706-4F1D-8532-F81EF117B070}" type="pres">
      <dgm:prSet presAssocID="{E20E07A5-1C52-4886-8ABA-ACA5B54F891A}" presName="childText" presStyleLbl="conFgAcc1" presStyleIdx="1" presStyleCnt="2" custLinFactY="-3868" custLinFactNeighborX="1181" custLinFactNeighborY="-100000">
        <dgm:presLayoutVars>
          <dgm:bulletEnabled val="1"/>
        </dgm:presLayoutVars>
      </dgm:prSet>
      <dgm:spPr/>
    </dgm:pt>
  </dgm:ptLst>
  <dgm:cxnLst>
    <dgm:cxn modelId="{DC28960F-C032-40B1-8EC1-6113B618A8B2}" type="presOf" srcId="{003E5269-D31D-4F9F-98FF-F4F83897DB85}" destId="{2F450CC5-5D27-4841-A457-96EE10E30D99}" srcOrd="0" destOrd="0" presId="urn:microsoft.com/office/officeart/2005/8/layout/list1"/>
    <dgm:cxn modelId="{03D2962D-FAAB-48A4-B337-CB611D317077}" type="presOf" srcId="{E5C62611-8CAD-4913-8802-824015764962}" destId="{7D4B0764-447A-45C5-93F2-786B381F2DEB}" srcOrd="0" destOrd="0" presId="urn:microsoft.com/office/officeart/2005/8/layout/list1"/>
    <dgm:cxn modelId="{A251FD4D-7D13-487C-AD22-C25D4AA8D4C8}" type="presOf" srcId="{E20E07A5-1C52-4886-8ABA-ACA5B54F891A}" destId="{5EAEA3F9-C9D0-4AD1-96C4-A6B953909411}" srcOrd="1" destOrd="0" presId="urn:microsoft.com/office/officeart/2005/8/layout/list1"/>
    <dgm:cxn modelId="{FEEA77D3-E486-46BC-A92A-9E905A9B8BA6}" type="presOf" srcId="{E20E07A5-1C52-4886-8ABA-ACA5B54F891A}" destId="{A786B13F-6DF7-4C75-B31C-0AFC13F11801}" srcOrd="0" destOrd="0" presId="urn:microsoft.com/office/officeart/2005/8/layout/list1"/>
    <dgm:cxn modelId="{C683804B-A8E4-4AD9-BB24-BD36E3283D21}" srcId="{003E5269-D31D-4F9F-98FF-F4F83897DB85}" destId="{E5C62611-8CAD-4913-8802-824015764962}" srcOrd="0" destOrd="0" parTransId="{ECBF47A8-F8B1-4257-9D97-F28AFEE56778}" sibTransId="{59E3C258-33ED-4CEB-9031-AC779103012B}"/>
    <dgm:cxn modelId="{DEE41578-E6B2-4871-816B-E87A675B22B6}" type="presOf" srcId="{E5C62611-8CAD-4913-8802-824015764962}" destId="{6490D150-9689-44C0-AA64-EEEAA86DE4F9}" srcOrd="1" destOrd="0" presId="urn:microsoft.com/office/officeart/2005/8/layout/list1"/>
    <dgm:cxn modelId="{5B42745D-4EC6-48A7-9D43-9A8AC347A849}" srcId="{003E5269-D31D-4F9F-98FF-F4F83897DB85}" destId="{E20E07A5-1C52-4886-8ABA-ACA5B54F891A}" srcOrd="1" destOrd="0" parTransId="{CEEC75F7-BBBF-49DB-9B8A-F425F0624E39}" sibTransId="{C77D965D-1D7E-43EF-A131-FD6207A76F3E}"/>
    <dgm:cxn modelId="{C2DEB0AB-D204-4C9E-AE06-B8450461EFA8}" type="presParOf" srcId="{2F450CC5-5D27-4841-A457-96EE10E30D99}" destId="{D8962644-C295-40F7-956F-3A7250E8BA79}" srcOrd="0" destOrd="0" presId="urn:microsoft.com/office/officeart/2005/8/layout/list1"/>
    <dgm:cxn modelId="{179D586E-AB60-49DB-9E10-3C7A3BB24537}" type="presParOf" srcId="{D8962644-C295-40F7-956F-3A7250E8BA79}" destId="{7D4B0764-447A-45C5-93F2-786B381F2DEB}" srcOrd="0" destOrd="0" presId="urn:microsoft.com/office/officeart/2005/8/layout/list1"/>
    <dgm:cxn modelId="{8CEAECB2-9DFE-4C2C-B638-F224CEC2D399}" type="presParOf" srcId="{D8962644-C295-40F7-956F-3A7250E8BA79}" destId="{6490D150-9689-44C0-AA64-EEEAA86DE4F9}" srcOrd="1" destOrd="0" presId="urn:microsoft.com/office/officeart/2005/8/layout/list1"/>
    <dgm:cxn modelId="{A499A3E0-81FE-4E91-9253-C3996B99495D}" type="presParOf" srcId="{2F450CC5-5D27-4841-A457-96EE10E30D99}" destId="{B3C6F011-9F16-428D-81FC-68F0AC8602B9}" srcOrd="1" destOrd="0" presId="urn:microsoft.com/office/officeart/2005/8/layout/list1"/>
    <dgm:cxn modelId="{E1965FFE-07D9-4BDF-8F7C-A3BF38DD401B}" type="presParOf" srcId="{2F450CC5-5D27-4841-A457-96EE10E30D99}" destId="{D103B936-599A-4148-9E97-BC066B0F00D6}" srcOrd="2" destOrd="0" presId="urn:microsoft.com/office/officeart/2005/8/layout/list1"/>
    <dgm:cxn modelId="{FD4C4138-9079-4CC1-B613-7DD51B43FF2B}" type="presParOf" srcId="{2F450CC5-5D27-4841-A457-96EE10E30D99}" destId="{37E268B7-4F0F-473D-9330-0DFE515D1763}" srcOrd="3" destOrd="0" presId="urn:microsoft.com/office/officeart/2005/8/layout/list1"/>
    <dgm:cxn modelId="{6CBE9D16-75E6-4711-A11C-58FA4E821CE1}" type="presParOf" srcId="{2F450CC5-5D27-4841-A457-96EE10E30D99}" destId="{D4F0443B-9FDC-4254-87C7-7BC3C1F3B7BC}" srcOrd="4" destOrd="0" presId="urn:microsoft.com/office/officeart/2005/8/layout/list1"/>
    <dgm:cxn modelId="{294F7DCE-18F0-4FAC-827B-9A9489D91E0A}" type="presParOf" srcId="{D4F0443B-9FDC-4254-87C7-7BC3C1F3B7BC}" destId="{A786B13F-6DF7-4C75-B31C-0AFC13F11801}" srcOrd="0" destOrd="0" presId="urn:microsoft.com/office/officeart/2005/8/layout/list1"/>
    <dgm:cxn modelId="{A6C66017-0D4F-4112-A04A-935F174E497B}" type="presParOf" srcId="{D4F0443B-9FDC-4254-87C7-7BC3C1F3B7BC}" destId="{5EAEA3F9-C9D0-4AD1-96C4-A6B953909411}" srcOrd="1" destOrd="0" presId="urn:microsoft.com/office/officeart/2005/8/layout/list1"/>
    <dgm:cxn modelId="{1B708709-8D10-4136-8A0E-232BE369C695}" type="presParOf" srcId="{2F450CC5-5D27-4841-A457-96EE10E30D99}" destId="{1FCD2529-058E-40DF-A40A-4BA89CD0FDE9}" srcOrd="5" destOrd="0" presId="urn:microsoft.com/office/officeart/2005/8/layout/list1"/>
    <dgm:cxn modelId="{43EC1F62-D919-426F-8CAD-B7A0F6017015}" type="presParOf" srcId="{2F450CC5-5D27-4841-A457-96EE10E30D99}" destId="{A6C25CE6-9706-4F1D-8532-F81EF117B070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3B936-599A-4148-9E97-BC066B0F00D6}">
      <dsp:nvSpPr>
        <dsp:cNvPr id="0" name=""/>
        <dsp:cNvSpPr/>
      </dsp:nvSpPr>
      <dsp:spPr>
        <a:xfrm>
          <a:off x="0" y="2008128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0D150-9689-44C0-AA64-EEEAA86DE4F9}">
      <dsp:nvSpPr>
        <dsp:cNvPr id="0" name=""/>
        <dsp:cNvSpPr/>
      </dsp:nvSpPr>
      <dsp:spPr>
        <a:xfrm>
          <a:off x="23486" y="0"/>
          <a:ext cx="5232744" cy="2191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116453,3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(71,7%). Исполнение расходов планируется осуществлять в рамках 10 муниципальных программ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462" y="106976"/>
        <a:ext cx="5018792" cy="1977456"/>
      </dsp:txXfrm>
    </dsp:sp>
    <dsp:sp modelId="{A6C25CE6-9706-4F1D-8532-F81EF117B070}">
      <dsp:nvSpPr>
        <dsp:cNvPr id="0" name=""/>
        <dsp:cNvSpPr/>
      </dsp:nvSpPr>
      <dsp:spPr>
        <a:xfrm>
          <a:off x="0" y="3356165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A3F9-C9D0-4AD1-96C4-A6B953909411}">
      <dsp:nvSpPr>
        <dsp:cNvPr id="0" name=""/>
        <dsp:cNvSpPr/>
      </dsp:nvSpPr>
      <dsp:spPr>
        <a:xfrm>
          <a:off x="570634" y="2612388"/>
          <a:ext cx="5232744" cy="13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45885,4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(28,3%) </a:t>
          </a:r>
          <a:endParaRPr lang="ru-RU" sz="1500" kern="1200" dirty="0"/>
        </a:p>
      </dsp:txBody>
      <dsp:txXfrm>
        <a:off x="636357" y="2678111"/>
        <a:ext cx="5101298" cy="1214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0.20375</cdr:x>
      <cdr:y>0.46558</cdr:y>
    </cdr:from>
    <cdr:to>
      <cdr:x>0.28491</cdr:x>
      <cdr:y>0.74638</cdr:y>
    </cdr:to>
    <cdr:cxnSp macro="">
      <cdr:nvCxnSpPr>
        <cdr:cNvPr id="3" name="Прямая соединительная линия 2"/>
        <cdr:cNvCxnSpPr>
          <a:endCxn xmlns:a="http://schemas.openxmlformats.org/drawingml/2006/main" id="24" idx="1"/>
        </cdr:cNvCxnSpPr>
      </cdr:nvCxnSpPr>
      <cdr:spPr>
        <a:xfrm xmlns:a="http://schemas.openxmlformats.org/drawingml/2006/main" flipH="1">
          <a:off x="799515" y="2380294"/>
          <a:ext cx="318441" cy="14356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0.56566</cdr:x>
      <cdr:y>0.16748</cdr:y>
    </cdr:from>
    <cdr:to>
      <cdr:x>0.93939</cdr:x>
      <cdr:y>0.48568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32448" y="936104"/>
          <a:ext cx="2664296" cy="1778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 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0.25246</cdr:x>
      <cdr:y>0.49341</cdr:y>
    </cdr:from>
    <cdr:to>
      <cdr:x>0.32161</cdr:x>
      <cdr:y>0.69718</cdr:y>
    </cdr:to>
    <cdr:cxnSp macro="">
      <cdr:nvCxnSpPr>
        <cdr:cNvPr id="10" name="Прямая соединительная линия 9"/>
        <cdr:cNvCxnSpPr>
          <a:endCxn xmlns:a="http://schemas.openxmlformats.org/drawingml/2006/main" id="89" idx="1"/>
        </cdr:cNvCxnSpPr>
      </cdr:nvCxnSpPr>
      <cdr:spPr>
        <a:xfrm xmlns:a="http://schemas.openxmlformats.org/drawingml/2006/main" flipH="1">
          <a:off x="990642" y="2522572"/>
          <a:ext cx="271330" cy="10418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0.22317</cdr:x>
      <cdr:y>0.67606</cdr:y>
    </cdr:from>
    <cdr:to>
      <cdr:x>0.55332</cdr:x>
      <cdr:y>0.81159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27507" y="3456385"/>
          <a:ext cx="1224136" cy="69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    Общегосударственные вопросы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900" dirty="0" smtClean="0"/>
            <a:t>(8,6%)</a:t>
          </a:r>
        </a:p>
        <a:p xmlns:a="http://schemas.openxmlformats.org/drawingml/2006/main">
          <a:r>
            <a:rPr lang="ru-RU" sz="900" dirty="0" smtClean="0"/>
            <a:t>                                                    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0.18433</cdr:x>
      <cdr:y>0.72464</cdr:y>
    </cdr:from>
    <cdr:to>
      <cdr:x>0.65042</cdr:x>
      <cdr:y>0.7971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83491" y="3600400"/>
          <a:ext cx="17281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оборона </a:t>
          </a:r>
          <a:r>
            <a:rPr lang="ru-RU" sz="1000" dirty="0" smtClean="0"/>
            <a:t>(0,2</a:t>
          </a:r>
          <a:r>
            <a:rPr lang="en-US" sz="1000" dirty="0" smtClean="0"/>
            <a:t>%)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0.20375</cdr:x>
      <cdr:y>0.72464</cdr:y>
    </cdr:from>
    <cdr:to>
      <cdr:x>0.631</cdr:x>
      <cdr:y>0.76812</cdr:y>
    </cdr:to>
    <cdr:sp macro="" textlink="">
      <cdr:nvSpPr>
        <cdr:cNvPr id="24" name="Скругленный прямоугольник 23"/>
        <cdr:cNvSpPr/>
      </cdr:nvSpPr>
      <cdr:spPr>
        <a:xfrm xmlns:a="http://schemas.openxmlformats.org/drawingml/2006/main">
          <a:off x="755499" y="3600400"/>
          <a:ext cx="158417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0.2913</cdr:x>
      <cdr:y>0.61972</cdr:y>
    </cdr:from>
    <cdr:to>
      <cdr:x>1</cdr:x>
      <cdr:y>0.6632</cdr:y>
    </cdr:to>
    <cdr:sp macro="" textlink="">
      <cdr:nvSpPr>
        <cdr:cNvPr id="25" name="Скругленный прямоугольник 24"/>
        <cdr:cNvSpPr/>
      </cdr:nvSpPr>
      <cdr:spPr>
        <a:xfrm xmlns:a="http://schemas.openxmlformats.org/drawingml/2006/main">
          <a:off x="1080120" y="3168352"/>
          <a:ext cx="2627784" cy="22228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0.26201</cdr:x>
      <cdr:y>0.62319</cdr:y>
    </cdr:from>
    <cdr:to>
      <cdr:x>0.50862</cdr:x>
      <cdr:y>0.80723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971523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0.10665</cdr:x>
      <cdr:y>0.78261</cdr:y>
    </cdr:from>
    <cdr:to>
      <cdr:x>0.32027</cdr:x>
      <cdr:y>0.97101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395459" y="3888432"/>
          <a:ext cx="79208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безопасность </a:t>
          </a:r>
          <a:endParaRPr lang="en-US" sz="800" dirty="0" smtClean="0">
            <a:solidFill>
              <a:schemeClr val="bg2">
                <a:lumMod val="25000"/>
              </a:schemeClr>
            </a:solidFill>
          </a:endParaRPr>
        </a:p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и правоохранительная </a:t>
          </a:r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деятельность</a:t>
          </a:r>
          <a:r>
            <a:rPr lang="en-US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en-US" sz="800" dirty="0" smtClean="0"/>
            <a:t>(0,</a:t>
          </a:r>
          <a:r>
            <a:rPr lang="ru-RU" sz="800" dirty="0"/>
            <a:t>1</a:t>
          </a:r>
          <a:r>
            <a:rPr lang="en-US" sz="800" dirty="0" smtClean="0"/>
            <a:t>%)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0.12607</cdr:x>
      <cdr:y>0.78261</cdr:y>
    </cdr:from>
    <cdr:to>
      <cdr:x>0.66984</cdr:x>
      <cdr:y>0.84058</cdr:y>
    </cdr:to>
    <cdr:sp macro="" textlink="">
      <cdr:nvSpPr>
        <cdr:cNvPr id="30" name="Скругленный прямоугольник 29"/>
        <cdr:cNvSpPr/>
      </cdr:nvSpPr>
      <cdr:spPr>
        <a:xfrm xmlns:a="http://schemas.openxmlformats.org/drawingml/2006/main">
          <a:off x="467467" y="3888432"/>
          <a:ext cx="2016224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0.16491</cdr:x>
      <cdr:y>0.49296</cdr:y>
    </cdr:from>
    <cdr:to>
      <cdr:x>0.27188</cdr:x>
      <cdr:y>0.78261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 flipH="1">
          <a:off x="611483" y="2520280"/>
          <a:ext cx="396629" cy="14808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0.02897</cdr:x>
      <cdr:y>0.85507</cdr:y>
    </cdr:from>
    <cdr:to>
      <cdr:x>0.18433</cdr:x>
      <cdr:y>0.95215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107427" y="4248472"/>
          <a:ext cx="576064" cy="482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/>
            <a:t>Национальная </a:t>
          </a:r>
        </a:p>
        <a:p xmlns:a="http://schemas.openxmlformats.org/drawingml/2006/main">
          <a:r>
            <a:rPr lang="ru-RU" sz="900" dirty="0" smtClean="0"/>
            <a:t>экономика (21</a:t>
          </a:r>
          <a:r>
            <a:rPr lang="en-US" sz="900" dirty="0" smtClean="0"/>
            <a:t>,</a:t>
          </a:r>
          <a:r>
            <a:rPr lang="ru-RU" sz="900" dirty="0" smtClean="0"/>
            <a:t>8</a:t>
          </a:r>
          <a:r>
            <a:rPr lang="en-US" sz="900" dirty="0" smtClean="0"/>
            <a:t>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0.04839</cdr:x>
      <cdr:y>0.85507</cdr:y>
    </cdr:from>
    <cdr:to>
      <cdr:x>0.32027</cdr:x>
      <cdr:y>0.92754</cdr:y>
    </cdr:to>
    <cdr:sp macro="" textlink="">
      <cdr:nvSpPr>
        <cdr:cNvPr id="34" name="Скругленный прямоугольник 33"/>
        <cdr:cNvSpPr/>
      </cdr:nvSpPr>
      <cdr:spPr>
        <a:xfrm xmlns:a="http://schemas.openxmlformats.org/drawingml/2006/main">
          <a:off x="179435" y="4248472"/>
          <a:ext cx="1008112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0.08723</cdr:x>
      <cdr:y>0.46558</cdr:y>
    </cdr:from>
    <cdr:to>
      <cdr:x>0.24821</cdr:x>
      <cdr:y>0.85507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342295" y="2380294"/>
          <a:ext cx="631645" cy="199132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4742111"/>
          <a:ext cx="2209878" cy="296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Жилищно-коммунальное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хозяйство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(0,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2%)</a:t>
          </a:r>
          <a:endParaRPr lang="ru-RU" sz="900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9" name="Скругленный прямоугольник 38"/>
        <cdr:cNvSpPr/>
      </cdr:nvSpPr>
      <cdr:spPr>
        <a:xfrm xmlns:a="http://schemas.openxmlformats.org/drawingml/2006/main">
          <a:off x="-5400677" y="4608512"/>
          <a:ext cx="2088232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0.00955</cdr:x>
      <cdr:y>0.46558</cdr:y>
    </cdr:from>
    <cdr:to>
      <cdr:x>0.2115</cdr:x>
      <cdr:y>0.92754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 flipH="1">
          <a:off x="37483" y="2380294"/>
          <a:ext cx="792441" cy="236179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0.27188</cdr:x>
      <cdr:y>0.61972</cdr:y>
    </cdr:from>
    <cdr:to>
      <cdr:x>0.54376</cdr:x>
      <cdr:y>0.82131</cdr:y>
    </cdr:to>
    <cdr:sp macro="" textlink="">
      <cdr:nvSpPr>
        <cdr:cNvPr id="64" name="TextBox 63"/>
        <cdr:cNvSpPr txBox="1"/>
      </cdr:nvSpPr>
      <cdr:spPr>
        <a:xfrm xmlns:a="http://schemas.openxmlformats.org/drawingml/2006/main">
          <a:off x="1008112" y="3168352"/>
          <a:ext cx="1008113" cy="103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/>
            <a:t>Межбюджетные трансферы общего </a:t>
          </a:r>
          <a:r>
            <a:rPr lang="ru-RU" sz="900" dirty="0" smtClean="0"/>
            <a:t>характера(4,9%</a:t>
          </a:r>
          <a:r>
            <a:rPr lang="en-US" sz="900" dirty="0" smtClean="0"/>
            <a:t>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0.25246</cdr:x>
      <cdr:y>0.67606</cdr:y>
    </cdr:from>
    <cdr:to>
      <cdr:x>0.77681</cdr:x>
      <cdr:y>0.71831</cdr:y>
    </cdr:to>
    <cdr:sp macro="" textlink="">
      <cdr:nvSpPr>
        <cdr:cNvPr id="89" name="Скругленный прямоугольник 88"/>
        <cdr:cNvSpPr/>
      </cdr:nvSpPr>
      <cdr:spPr>
        <a:xfrm xmlns:a="http://schemas.openxmlformats.org/drawingml/2006/main">
          <a:off x="936104" y="3456385"/>
          <a:ext cx="194421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0.40782</cdr:x>
      <cdr:y>0.49341</cdr:y>
    </cdr:from>
    <cdr:to>
      <cdr:x>0.45007</cdr:x>
      <cdr:y>0.61972</cdr:y>
    </cdr:to>
    <cdr:cxnSp macro="">
      <cdr:nvCxnSpPr>
        <cdr:cNvPr id="95" name="Прямая соединительная линия 94"/>
        <cdr:cNvCxnSpPr/>
      </cdr:nvCxnSpPr>
      <cdr:spPr>
        <a:xfrm xmlns:a="http://schemas.openxmlformats.org/drawingml/2006/main" flipH="1">
          <a:off x="1600256" y="2522592"/>
          <a:ext cx="165786" cy="6457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0.50512</cdr:x>
      <cdr:y>0.49341</cdr:y>
    </cdr:from>
    <cdr:to>
      <cdr:x>0.54182</cdr:x>
      <cdr:y>0.536</cdr:y>
    </cdr:to>
    <cdr:cxnSp macro="">
      <cdr:nvCxnSpPr>
        <cdr:cNvPr id="99" name="Прямая соединительная линия 98"/>
        <cdr:cNvCxnSpPr/>
      </cdr:nvCxnSpPr>
      <cdr:spPr>
        <a:xfrm xmlns:a="http://schemas.openxmlformats.org/drawingml/2006/main">
          <a:off x="1982052" y="2522572"/>
          <a:ext cx="144016" cy="21776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0.74971</cdr:x>
      <cdr:y>0.36706</cdr:y>
    </cdr:from>
    <cdr:to>
      <cdr:x>0.96562</cdr:x>
      <cdr:y>0.4381</cdr:y>
    </cdr:to>
    <cdr:sp macro="" textlink="">
      <cdr:nvSpPr>
        <cdr:cNvPr id="118" name="Скругленный прямоугольник 117"/>
        <cdr:cNvSpPr/>
      </cdr:nvSpPr>
      <cdr:spPr>
        <a:xfrm xmlns:a="http://schemas.openxmlformats.org/drawingml/2006/main">
          <a:off x="2941792" y="1876595"/>
          <a:ext cx="847230" cy="36320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0.54182</cdr:x>
      <cdr:y>0.4302</cdr:y>
    </cdr:from>
    <cdr:to>
      <cdr:x>0.73741</cdr:x>
      <cdr:y>0.4302</cdr:y>
    </cdr:to>
    <cdr:cxnSp macro="">
      <cdr:nvCxnSpPr>
        <cdr:cNvPr id="122" name="Прямая соединительная линия 121"/>
        <cdr:cNvCxnSpPr/>
      </cdr:nvCxnSpPr>
      <cdr:spPr>
        <a:xfrm xmlns:a="http://schemas.openxmlformats.org/drawingml/2006/main" flipH="1">
          <a:off x="2126068" y="2199406"/>
          <a:ext cx="76745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0.4816</cdr:x>
      <cdr:y>0.45149</cdr:y>
    </cdr:from>
    <cdr:to>
      <cdr:x>0.68863</cdr:x>
      <cdr:y>0.47009</cdr:y>
    </cdr:to>
    <cdr:cxnSp macro="">
      <cdr:nvCxnSpPr>
        <cdr:cNvPr id="137" name="Прямая соединительная линия 136"/>
        <cdr:cNvCxnSpPr/>
      </cdr:nvCxnSpPr>
      <cdr:spPr>
        <a:xfrm xmlns:a="http://schemas.openxmlformats.org/drawingml/2006/main" flipH="1" flipV="1">
          <a:off x="1889750" y="2308290"/>
          <a:ext cx="812382" cy="950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0.65193</cdr:x>
      <cdr:y>0.21206</cdr:y>
    </cdr:from>
    <cdr:to>
      <cdr:x>0.88496</cdr:x>
      <cdr:y>0.39091</cdr:y>
    </cdr:to>
    <cdr:sp macro="" textlink="">
      <cdr:nvSpPr>
        <cdr:cNvPr id="140" name="TextBox 139"/>
        <cdr:cNvSpPr txBox="1"/>
      </cdr:nvSpPr>
      <cdr:spPr>
        <a:xfrm xmlns:a="http://schemas.openxmlformats.org/drawingml/2006/main">
          <a:off x="2558116" y="10841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0.57852</cdr:x>
      <cdr:y>0.29764</cdr:y>
    </cdr:from>
    <cdr:to>
      <cdr:x>0.72275</cdr:x>
      <cdr:y>0.38107</cdr:y>
    </cdr:to>
    <cdr:cxnSp macro="">
      <cdr:nvCxnSpPr>
        <cdr:cNvPr id="141" name="Прямая соединительная линия 140"/>
        <cdr:cNvCxnSpPr/>
      </cdr:nvCxnSpPr>
      <cdr:spPr>
        <a:xfrm xmlns:a="http://schemas.openxmlformats.org/drawingml/2006/main" flipH="1">
          <a:off x="2270084" y="1521707"/>
          <a:ext cx="565917" cy="42654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0.453</cdr:x>
      <cdr:y>0.17451</cdr:y>
    </cdr:from>
    <cdr:to>
      <cdr:x>0.58145</cdr:x>
      <cdr:y>0.25161</cdr:y>
    </cdr:to>
    <cdr:cxnSp macro="">
      <cdr:nvCxnSpPr>
        <cdr:cNvPr id="144" name="Прямая соединительная линия 143"/>
        <cdr:cNvCxnSpPr/>
      </cdr:nvCxnSpPr>
      <cdr:spPr>
        <a:xfrm xmlns:a="http://schemas.openxmlformats.org/drawingml/2006/main" flipH="1">
          <a:off x="1777536" y="892200"/>
          <a:ext cx="504029" cy="3941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23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0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485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0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037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92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692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690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049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60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52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71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2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9380"/>
            <a:ext cx="6676224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Дмитровского района!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9154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Эффективное, ответственное и прозрачное управление муниципальными финансами является базовым условием достижения стратегических целей социально-экономического развития Дмитровского района. Одной из основных задач бюджетной политики Дмитровского района является обеспечение прозрачности и открытости бюджетного процесса.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Для привлечения большего количества граждан района к участию в обсуждении вопросов формирования бюджета Дмитровского района и его исполнения разработан «Бюджет для граждан».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Дмитровского района, с основными характеристиками бюджета района и результатами его исполнения.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Дмитровского района.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Глава Дмитровского района С. А. Козин 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0"/>
            <a:ext cx="857224" cy="10001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377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0166" y="428604"/>
            <a:ext cx="671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ЧИСЛЕННОСТЬ НАСЕЛЕНИЯ,ЧЕЛОВЕК</a:t>
            </a:r>
            <a:endParaRPr lang="ru-RU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Дмитровского муниципального района </a:t>
            </a:r>
            <a:b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Орловской области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87091" y="1916832"/>
            <a:ext cx="38164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3200" b="1" i="1" dirty="0" smtClean="0">
                <a:solidFill>
                  <a:srgbClr val="C00000"/>
                </a:solidFill>
              </a:rPr>
              <a:t> бюджета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49546" y="3132307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415183" y="3134205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012160" y="3140968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4346442"/>
            <a:ext cx="2787523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налоги и сборы, предусмотренные налоговым законодательством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5183" y="55184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041268" y="4346442"/>
            <a:ext cx="2988332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Платежи, получаемые бюджетом в рамках отношений, нерегулируемых налоговым законодательством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7257" y="4346442"/>
            <a:ext cx="2736304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помощь от других бюджетов, от физических и юридических лиц, от государственных и негосударственных организаций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5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НАЛОГОВЫХ И НЕНАЛОГОВЫХ ДОХОДОВ,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1642194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solidFill>
                  <a:srgbClr val="C00000"/>
                </a:solidFill>
              </a:rPr>
              <a:t>Структура доходов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 районного бюджета 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на 2020 год</a:t>
            </a:r>
            <a:endParaRPr lang="ru-RU" sz="3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0294016"/>
              </p:ext>
            </p:extLst>
          </p:nvPr>
        </p:nvGraphicFramePr>
        <p:xfrm>
          <a:off x="539552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915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районного бюджета на 2020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874031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343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районного бюджета на 2020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49491792"/>
              </p:ext>
            </p:extLst>
          </p:nvPr>
        </p:nvGraphicFramePr>
        <p:xfrm>
          <a:off x="467544" y="162880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728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районный бюджет из других бюджетов на 2020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2648485"/>
              </p:ext>
            </p:extLst>
          </p:nvPr>
        </p:nvGraphicFramePr>
        <p:xfrm>
          <a:off x="539552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834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средства, выплачиваемые из бюджета на реализацию расходных обязательств муниципального образования Дмитровский район, то есть расходов, необходимость которых установлена муниципальными правовыми актами в соответствии с федеральными законами (законами субъекта Российской Федерации)</a:t>
            </a: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(образование, культура, социальная политика, физическая культура и спорт);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экономику (сельское хозяйство, дорожная деятельность и др.);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межбюджетные трансферты в бюджеты поселений и т.д.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9084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Структура расходов районного бюджета 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Дмитровского района на 2020 год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5693432"/>
              </p:ext>
            </p:extLst>
          </p:nvPr>
        </p:nvGraphicFramePr>
        <p:xfrm>
          <a:off x="0" y="1280160"/>
          <a:ext cx="5220072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379"/>
                <a:gridCol w="1155693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b="1" i="0" dirty="0" smtClean="0"/>
                        <a:t>2020 год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23281,8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655,6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253,0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58839,2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544,2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127198,8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12576,9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7353,0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</a:t>
                      </a:r>
                      <a:r>
                        <a:rPr lang="ru-RU" baseline="0" dirty="0" smtClean="0"/>
                        <a:t> культура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25260,5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</a:t>
                      </a:r>
                      <a:r>
                        <a:rPr lang="ru-RU" baseline="0" dirty="0" smtClean="0"/>
                        <a:t> государственного и муниципального 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561,0</a:t>
                      </a:r>
                      <a:endParaRPr lang="ru-RU" dirty="0"/>
                    </a:p>
                  </a:txBody>
                  <a:tcPr/>
                </a:tc>
              </a:tr>
              <a:tr h="61257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</a:t>
                      </a:r>
                      <a:r>
                        <a:rPr lang="ru-RU" baseline="0" dirty="0" smtClean="0"/>
                        <a:t> трансферы общего характера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13275,7</a:t>
                      </a:r>
                      <a:endParaRPr lang="ru-RU" dirty="0"/>
                    </a:p>
                  </a:txBody>
                  <a:tcPr/>
                </a:tc>
              </a:tr>
              <a:tr h="35256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269799,7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4204703371"/>
              </p:ext>
            </p:extLst>
          </p:nvPr>
        </p:nvGraphicFramePr>
        <p:xfrm>
          <a:off x="5203204" y="733150"/>
          <a:ext cx="3923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65168" y="3681898"/>
            <a:ext cx="223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Обслуживание</a:t>
            </a:r>
            <a:r>
              <a:rPr lang="en-US" sz="900" dirty="0" smtClean="0"/>
              <a:t> </a:t>
            </a:r>
            <a:r>
              <a:rPr lang="ru-RU" sz="900" dirty="0" smtClean="0"/>
              <a:t>государственного </a:t>
            </a:r>
            <a:r>
              <a:rPr lang="ru-RU" sz="900" dirty="0"/>
              <a:t>и муниципального </a:t>
            </a:r>
            <a:r>
              <a:rPr lang="ru-RU" sz="900" dirty="0" smtClean="0"/>
              <a:t>долга</a:t>
            </a:r>
            <a:r>
              <a:rPr lang="en-US" sz="900" dirty="0" smtClean="0"/>
              <a:t>(0,</a:t>
            </a:r>
            <a:r>
              <a:rPr lang="ru-RU" sz="900" dirty="0" smtClean="0"/>
              <a:t>2%)</a:t>
            </a:r>
            <a:endParaRPr lang="ru-RU" sz="900" dirty="0"/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994" y="3645024"/>
            <a:ext cx="1892502" cy="360040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3470" y="2458779"/>
            <a:ext cx="111561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dirty="0"/>
              <a:t>Социальная </a:t>
            </a:r>
            <a:r>
              <a:rPr lang="ru-RU" sz="900" dirty="0" smtClean="0"/>
              <a:t>политика</a:t>
            </a:r>
            <a:r>
              <a:rPr lang="en-US" sz="900" dirty="0" smtClean="0"/>
              <a:t>(</a:t>
            </a:r>
            <a:r>
              <a:rPr lang="ru-RU" sz="900" dirty="0" smtClean="0"/>
              <a:t>2,7%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19170" y="3289434"/>
            <a:ext cx="19442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Физическая культура и </a:t>
            </a:r>
            <a:r>
              <a:rPr lang="ru-RU" sz="900" dirty="0" smtClean="0"/>
              <a:t>спорт</a:t>
            </a:r>
            <a:r>
              <a:rPr lang="en-US" sz="900" dirty="0" smtClean="0"/>
              <a:t>(</a:t>
            </a:r>
            <a:r>
              <a:rPr lang="ru-RU" sz="900" dirty="0" smtClean="0"/>
              <a:t> 9,4%</a:t>
            </a:r>
            <a:r>
              <a:rPr lang="en-US" sz="900" dirty="0" smtClean="0"/>
              <a:t>)</a:t>
            </a:r>
            <a:endParaRPr lang="ru-RU" sz="900" dirty="0"/>
          </a:p>
          <a:p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83314" y="3308052"/>
            <a:ext cx="1760685" cy="22228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9170" y="2204864"/>
            <a:ext cx="18483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Культура </a:t>
            </a:r>
            <a:r>
              <a:rPr lang="en-US" sz="900" dirty="0"/>
              <a:t>,</a:t>
            </a:r>
            <a:r>
              <a:rPr lang="ru-RU" sz="900" dirty="0" smtClean="0"/>
              <a:t>кинематография</a:t>
            </a:r>
            <a:r>
              <a:rPr lang="en-US" sz="900" dirty="0" smtClean="0"/>
              <a:t>(4,</a:t>
            </a:r>
            <a:r>
              <a:rPr lang="ru-RU" sz="900" dirty="0" smtClean="0"/>
              <a:t>7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83314" y="2204108"/>
            <a:ext cx="1676470" cy="222286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3795" y="1556792"/>
            <a:ext cx="1413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Образование</a:t>
            </a:r>
            <a:r>
              <a:rPr lang="en-US" sz="900" dirty="0" smtClean="0"/>
              <a:t>(</a:t>
            </a:r>
            <a:r>
              <a:rPr lang="ru-RU" sz="900" dirty="0" smtClean="0"/>
              <a:t>47</a:t>
            </a:r>
            <a:r>
              <a:rPr lang="en-US" sz="900" dirty="0" smtClean="0"/>
              <a:t>,</a:t>
            </a:r>
            <a:r>
              <a:rPr lang="ru-RU" sz="900" dirty="0" smtClean="0"/>
              <a:t>2</a:t>
            </a:r>
            <a:r>
              <a:rPr lang="en-US" sz="900" dirty="0" smtClean="0"/>
              <a:t>%)</a:t>
            </a:r>
            <a:endParaRPr lang="ru-RU" sz="900" dirty="0"/>
          </a:p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83795" y="1556791"/>
            <a:ext cx="1176637" cy="25391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00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РАСХОДОВ НА ОБРАЗОВАНИЕ,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</a:t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980728"/>
            <a:ext cx="9649072" cy="58772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Бюджетная </a:t>
            </a:r>
            <a:r>
              <a:rPr lang="ru-RU" sz="1600" b="1" dirty="0">
                <a:solidFill>
                  <a:srgbClr val="C00000"/>
                </a:solidFill>
              </a:rPr>
              <a:t>система Российской Федерации </a:t>
            </a:r>
            <a:r>
              <a:rPr lang="ru-RU" sz="1600" dirty="0"/>
              <a:t>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</a:t>
            </a:r>
            <a:r>
              <a:rPr lang="ru-RU" sz="1600" dirty="0" smtClean="0"/>
              <a:t>фондов.</a:t>
            </a:r>
            <a:endParaRPr lang="ru-RU" sz="1600" dirty="0"/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Доходы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поступающие в бюджет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Расходы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выплачиваемые из бюджета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Дефицит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расходов бюджета над его </a:t>
            </a:r>
            <a:r>
              <a:rPr lang="ru-RU" sz="1600" dirty="0" smtClean="0"/>
              <a:t>доходами.</a:t>
            </a:r>
            <a:endParaRPr lang="ru-RU" sz="1600" dirty="0"/>
          </a:p>
          <a:p>
            <a:r>
              <a:rPr lang="ru-RU" sz="1600" b="1" dirty="0" smtClean="0">
                <a:solidFill>
                  <a:srgbClr val="C00000"/>
                </a:solidFill>
              </a:rPr>
              <a:t>Профицит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доходов бюджета над его </a:t>
            </a:r>
            <a:r>
              <a:rPr lang="ru-RU" sz="1600" dirty="0" smtClean="0"/>
              <a:t>расходами.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Бюджетный </a:t>
            </a:r>
            <a:r>
              <a:rPr lang="ru-RU" sz="1600" b="1" dirty="0">
                <a:solidFill>
                  <a:srgbClr val="C00000"/>
                </a:solidFill>
              </a:rPr>
              <a:t>процесс </a:t>
            </a:r>
            <a:r>
              <a:rPr lang="ru-RU" sz="1600" dirty="0"/>
              <a:t>- регламентируемая законодательством </a:t>
            </a:r>
            <a:r>
              <a:rPr lang="ru-RU" sz="1600" dirty="0" smtClean="0"/>
              <a:t>РФ деятельность </a:t>
            </a:r>
            <a:r>
              <a:rPr lang="ru-RU" sz="1600" dirty="0"/>
              <a:t>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</a:t>
            </a:r>
            <a:r>
              <a:rPr lang="ru-RU" sz="1600" dirty="0" smtClean="0"/>
              <a:t>отчетности.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Текущий финансовый год </a:t>
            </a:r>
            <a:r>
              <a:rPr lang="ru-RU" sz="1600" dirty="0" smtClean="0"/>
              <a:t>– год, в котором осуществляется исполнение бюджета, составление и рассмотрение проекта бюджета на очередной финансовый год и (или) плановый период.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Очередной финансовый год </a:t>
            </a:r>
            <a:r>
              <a:rPr lang="ru-RU" sz="1600" dirty="0" smtClean="0"/>
              <a:t>– год, следующий за текущим финансовым годом.</a:t>
            </a:r>
          </a:p>
          <a:p>
            <a:r>
              <a:rPr lang="ru-RU" sz="1600" dirty="0" smtClean="0"/>
              <a:t>Плановый период – два года за очередным финансовым годом.</a:t>
            </a:r>
          </a:p>
          <a:p>
            <a:r>
              <a:rPr lang="ru-RU" sz="1600" dirty="0" smtClean="0"/>
              <a:t>Отчетный финансовый год – год, предшествующий текущему финансовому году.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206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районного бюджета Дмитровского района на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b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16716" cy="547260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269799,7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r>
              <a:rPr lang="ru-RU" dirty="0" err="1" smtClean="0"/>
              <a:t>Ис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03636624"/>
              </p:ext>
            </p:extLst>
          </p:nvPr>
        </p:nvGraphicFramePr>
        <p:xfrm>
          <a:off x="-3108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95537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районного бюджета Дмитровского района на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0531639"/>
              </p:ext>
            </p:extLst>
          </p:nvPr>
        </p:nvGraphicFramePr>
        <p:xfrm>
          <a:off x="-36512" y="1367790"/>
          <a:ext cx="9289032" cy="120554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7387"/>
                <a:gridCol w="934399"/>
                <a:gridCol w="989364"/>
                <a:gridCol w="1046254"/>
                <a:gridCol w="1214446"/>
                <a:gridCol w="1037182"/>
              </a:tblGrid>
              <a:tr h="7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районного бюджета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областного бюджета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853815" algn="l"/>
                          <a:tab pos="4038600" algn="l"/>
                          <a:tab pos="5940425" algn="r"/>
                        </a:tabLst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федерального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счет средств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городского поселения Дмитровск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программы, итого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203711,4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97258,4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103500,2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2581,8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371,0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122401,2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54433,3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65386,1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2581,8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«Физическая культура и спорт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25260,5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25260,5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Дмитровского района Орловской области «Молодежь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Дмитровщины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 и регулирование рынков сельскохозяйственной продукции, сырья и продовольствия в Дмитровском районе Орловской 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«Совершенствование системы профилактики правонарушений и усиление борьбы с преступностью в Дмитровском районе»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культуры Дмитровского района Орловской области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11155,1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10704,5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«Развитие архивного дела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предпринимательства и деловой активности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«Обеспечение безопасности дорожного движения в Дмитровском районе»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«Ремонт автомобильных дорог общего пользования местного значения и улично-дорожной сети на территории Дмитровского района Орловской области»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39384,2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1349,7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37663,5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системы водоснабжения и  водоотведения в Дмитровском районе»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«Укрепление межнациональных и межконфессиональных отношений и проведение профилактики межнациональных конфликтов в Дмитровском районе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«Энергосбережение и повышение энергетической эффективности в Дмитровском района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программа «Благоустройство контейнерных площадок на территории Дмитровского района Орловской области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«Благоустройство городского поселения Дмитровск  Дмитровского района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3690,1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3690,1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«Комплексное развитие сельских территорий Дмитровского района»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4735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Планируемый предельный объём муниципального долга на текущий финансовый год и планируемый верхний предел муниципального долга по состоянию на 1 января 2021 года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ru-RU" dirty="0" smtClean="0"/>
              <a:t>предельный объем муниципального долга Дмитровского района на 2020 год – в сумме 17316,0 тысяч рублей, </a:t>
            </a:r>
          </a:p>
          <a:p>
            <a:r>
              <a:rPr lang="ru-RU" dirty="0" smtClean="0"/>
              <a:t>верхний предел муниципального долга Дмитровского района на 1 января 2021 года – в сумме 7000,0 тысяч рублей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поселений райо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95262"/>
            <a:ext cx="6286500" cy="6467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78579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Контактная информация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6" y="1285860"/>
          <a:ext cx="378621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7"/>
                <a:gridCol w="15359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Отделы администрации Дмитровского района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Орловской области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Телефон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Код 8 (48649)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Финансовый отдел Дмитровского района Орловской области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2-14-43, 2-15-64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Отдел по экономике, предпринимательству,</a:t>
                      </a:r>
                      <a:r>
                        <a:rPr lang="ru-RU" sz="1000" baseline="0" dirty="0" smtClean="0"/>
                        <a:t>     труду и торговле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2-12-43, 2-14-58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Отдел сельского хозяйства и продовольствия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2-14-85, 2-12-72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5812395"/>
              </p:ext>
            </p:extLst>
          </p:nvPr>
        </p:nvGraphicFramePr>
        <p:xfrm>
          <a:off x="19050" y="39688"/>
          <a:ext cx="9124950" cy="6846887"/>
        </p:xfrm>
        <a:graphic>
          <a:graphicData uri="http://schemas.openxmlformats.org/presentationml/2006/ole">
            <p:oleObj spid="_x0000_s1045" name="Презентация" r:id="rId3" imgW="9162237" imgH="6870020" progId="PowerPoint.Show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534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99167199"/>
              </p:ext>
            </p:extLst>
          </p:nvPr>
        </p:nvGraphicFramePr>
        <p:xfrm>
          <a:off x="19050" y="39688"/>
          <a:ext cx="9028113" cy="6769100"/>
        </p:xfrm>
        <a:graphic>
          <a:graphicData uri="http://schemas.openxmlformats.org/presentationml/2006/ole">
            <p:oleObj spid="_x0000_s2070" name="Презентация" r:id="rId3" imgW="4503558" imgH="3378580" progId="PowerPoint.Show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138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571480"/>
            <a:ext cx="494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ОБРАБАТЫВАЕМАЯ</a:t>
            </a:r>
            <a:r>
              <a:rPr lang="ru-RU" b="1" dirty="0" smtClean="0"/>
              <a:t>      </a:t>
            </a:r>
            <a:r>
              <a:rPr lang="ru-RU" sz="2000" b="1" dirty="0" smtClean="0"/>
              <a:t>ПЛОЩАДЬ,    ГА</a:t>
            </a: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ВАЛОВАЯ  ПРОДУКЦИЯ СЕЛЬСКОГО ХОЗЯЙСТВА, </a:t>
            </a:r>
          </a:p>
          <a:p>
            <a:pPr algn="ctr"/>
            <a:r>
              <a:rPr lang="ru-RU" sz="2000" b="1" dirty="0" smtClean="0"/>
              <a:t>МЛН.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ВАЛОВОЕ  </a:t>
            </a:r>
            <a:r>
              <a:rPr lang="ru-RU" sz="2000" b="1" dirty="0" smtClean="0"/>
              <a:t>ПРОИЗВОДСТВО  ЗЕРНА, </a:t>
            </a:r>
          </a:p>
          <a:p>
            <a:pPr algn="ctr"/>
            <a:r>
              <a:rPr lang="ru-RU" sz="2000" b="1" dirty="0" smtClean="0"/>
              <a:t>ТОНН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СРЕДНЯЯ     УРОЖАЙНОСТЬ, </a:t>
            </a:r>
          </a:p>
          <a:p>
            <a:pPr algn="ctr"/>
            <a:r>
              <a:rPr lang="ru-RU" sz="2000" b="1" dirty="0" smtClean="0"/>
              <a:t>Ц/ГА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ОБЪЕМ ПРОМЫШЛЕННОГО ПРОИЗВОДСТВА,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</TotalTime>
  <Words>1170</Words>
  <Application>Microsoft Office PowerPoint</Application>
  <PresentationFormat>Экран (4:3)</PresentationFormat>
  <Paragraphs>204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Презентация</vt:lpstr>
      <vt:lpstr>Уважаемые жители Дмитровского района!</vt:lpstr>
      <vt:lpstr> Основные термины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Доходы бюджета Дмитровского муниципального района  Орловской области</vt:lpstr>
      <vt:lpstr>Слайд 12</vt:lpstr>
      <vt:lpstr>Структура доходов  районного бюджета  на 2020 год</vt:lpstr>
      <vt:lpstr>Налоговые доходы районного бюджета на 2020 год</vt:lpstr>
      <vt:lpstr>Неналоговые доходы районного бюджета на 2020 год</vt:lpstr>
      <vt:lpstr>Безвозмездные поступления в районный бюджет из других бюджетов на 2020 год</vt:lpstr>
      <vt:lpstr>Расходы бюджета</vt:lpstr>
      <vt:lpstr>Структура расходов районного бюджета                   Дмитровского района на 2020 год</vt:lpstr>
      <vt:lpstr>Слайд 19</vt:lpstr>
      <vt:lpstr>Структура расходов районного бюджета Дмитровского района на 2020 год </vt:lpstr>
      <vt:lpstr>Муниципальные программы районного бюджета Дмитровского района на 2020 год</vt:lpstr>
      <vt:lpstr>Планируемый предельный объём муниципального долга на текущий финансовый год и планируемый верхний предел муниципального долга по состоянию на 1 января 2021 года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бюджета Дмитровского муниципального района Орловской области</dc:title>
  <dc:creator>User</dc:creator>
  <cp:lastModifiedBy>user 32</cp:lastModifiedBy>
  <cp:revision>103</cp:revision>
  <dcterms:created xsi:type="dcterms:W3CDTF">2016-11-26T09:02:19Z</dcterms:created>
  <dcterms:modified xsi:type="dcterms:W3CDTF">2020-09-11T07:04:51Z</dcterms:modified>
</cp:coreProperties>
</file>